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45E"/>
    <a:srgbClr val="672C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9T10:12:12.798" idx="1">
    <p:pos x="7496" y="-363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9T11:07:32.289" idx="2">
    <p:pos x="3824" y="-34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CDE83-0BFC-45DB-97B0-916692CF5D8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F4FE5-B301-4097-A148-A5771E0873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20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F4FE5-B301-4097-A148-A5771E0873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29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E699C7-1DD5-41D1-A920-D42F16F4D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66E06F-663B-43C4-BB81-D983EB72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DF88C-0C79-45E0-AFA8-75D1D838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CE147A-FBF8-40EC-850C-A491E336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19E8B4-F253-4FD0-8733-DF1021D7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33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F0F33-F3BF-4E58-BE68-641E8DC0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1D5241-03E2-4859-A6F4-0A12584A7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62FCEB-65E5-417D-ACC2-7BF8EE0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909866-E309-427B-942A-C2246696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FAFCE6-C270-4AF8-B62D-BDC52B2D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32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D4B8ECB-3372-4EC1-A5B8-C869B1373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22F55B-1317-41E5-AA74-969EA426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323ED4-C204-4DD2-957C-CB97AFD9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038207-C887-4F51-9F68-42C998D8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238650-919E-4E43-8D7C-D71992FD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16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50522-2AE9-4FB5-820E-0890FEC5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3CCAB5-60EA-418C-8C68-5CD745C3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80EE01-B088-4B61-A475-F48FFE91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980445-8CE7-415F-B486-C277CC1D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5DD9AC-A8DD-4E2B-9121-1874AA31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2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BF4A8C-81AE-4313-B524-2CECAC16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F6087A-21B3-4F7B-9CC8-32A9BF6E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AB4B9-B954-476F-A044-AB50A2AF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438F06-3783-4BE9-908F-26E1843D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92F4DE-1852-4907-BC0B-2D2BB871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8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D9CD7-123F-45CB-9687-4F0EB904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376CCE-7229-427D-B456-E0C22C427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CEC2290-1A6F-49F3-84AA-A73CD95F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3D04AE-4901-4EF7-A328-6CD733AB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562F3E-0131-40C9-96EF-A8271545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AB51D4-E1D3-4391-9BCB-31811806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1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4E2921-4CB0-46A9-8F17-8FF0A7E1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19FBB6-3962-45E2-AE14-942D6E95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6A4143-7B55-444F-A443-650AD9FB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1E376DB-B703-4143-8B3B-4DC949A1D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8022EA2-8FF2-4356-9209-16B298310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2F92485-A06C-418A-B1E6-2D9DE19C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7325225-B3F2-49FB-A06F-63C6268C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18311E8-9BC2-4798-BD20-4914191B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35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371F43-47A3-4950-85DE-A77132B1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C4CB0A-EFA4-4560-B608-B925B810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6424D0C-CF59-4069-8474-AFAA5FE0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4F23A4-B5A2-4160-AD9C-FBE612E1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5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C92A589-2E1F-438B-A495-9D67E367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6BDE07A-ED91-4759-8874-43780DDF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5BA3E9D-BE3A-4249-82C0-36436ED7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96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56BB7A-6F45-44CC-9457-AE75D43F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FD9F4D-7D5C-40A9-8408-AC2CB7E9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38D9CE-9004-4AA4-860D-9E34BB3DF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C523A7-EDD5-4322-957F-097F00B6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0F1BEE8-204E-49E2-9A0F-0AB6BDE2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657B6B-C976-476B-AD69-480239B5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61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E49C8B-8B4C-4F9F-98EA-B046A5CD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A2A272B-7355-4955-84CD-10FC94463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F19E82-FCB4-494F-A5A4-A415F7EC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7917C5-A6A7-409C-B8ED-156BABAD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2629B4-0D6B-437D-9EF2-A1047E4A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CE0367A-C48A-4D70-A8B7-929374AA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69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E40D4B-438B-4B0E-94BF-D57CE9EC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C3B485-F2C8-4E96-8D3D-ADD54C6E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03DF0D-D0F8-480B-A5AB-FB67A5458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96CE-4DDE-40A0-B4EE-CDECFD38CCE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76D878-377B-41F6-85D6-889FDBBEE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91D0FD-69AE-4DC0-9931-BB696DA70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6141-EB7A-4607-9676-3E21CB4A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3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47B61A-AC2E-41F6-B5CB-8E0FCA23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57C5A-77F7-4D46-B2CA-D76A79E6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218"/>
            <a:ext cx="10515600" cy="870013"/>
          </a:xfrm>
        </p:spPr>
        <p:txBody>
          <a:bodyPr>
            <a:normAutofit fontScale="90000"/>
          </a:bodyPr>
          <a:lstStyle/>
          <a:p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В</a:t>
            </a:r>
            <a:r>
              <a:rPr lang="ru-RU" sz="6000" i="1" dirty="0">
                <a:solidFill>
                  <a:srgbClr val="7030A0"/>
                </a:solidFill>
              </a:rPr>
              <a:t>О Л О Н Т Е Р С Т В О</a:t>
            </a:r>
            <a:br>
              <a:rPr lang="ru-RU" sz="6000" i="1" dirty="0">
                <a:solidFill>
                  <a:srgbClr val="7030A0"/>
                </a:solidFill>
              </a:rPr>
            </a:br>
            <a:r>
              <a:rPr lang="ru-RU" sz="6000" dirty="0">
                <a:solidFill>
                  <a:srgbClr val="7030A0"/>
                </a:solidFill>
              </a:rPr>
              <a:t> 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5AEE6E-D60E-4D48-8A32-2EEAB004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440" y="1556145"/>
            <a:ext cx="9072239" cy="2121763"/>
          </a:xfrm>
        </p:spPr>
        <p:txBody>
          <a:bodyPr vert="horz"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         </a:t>
            </a:r>
            <a:r>
              <a:rPr lang="ru-RU" sz="17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6000" dirty="0">
                <a:solidFill>
                  <a:srgbClr val="7030A0"/>
                </a:solidFill>
              </a:rPr>
              <a:t>олонтерское движение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ru-RU" sz="6000" dirty="0">
                <a:solidFill>
                  <a:srgbClr val="7030A0"/>
                </a:solidFill>
              </a:rPr>
              <a:t/>
            </a:r>
            <a:br>
              <a:rPr lang="ru-RU" sz="6000" dirty="0">
                <a:solidFill>
                  <a:srgbClr val="7030A0"/>
                </a:solidFill>
              </a:rPr>
            </a:br>
            <a:r>
              <a:rPr lang="ru-RU" sz="6000" dirty="0">
                <a:solidFill>
                  <a:srgbClr val="7030A0"/>
                </a:solidFill>
              </a:rPr>
              <a:t>            «Рука в руке»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Волонтеры-это люди, которые добровольно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 готовы потратить свои силы и время на пользу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030A0"/>
                </a:solidFill>
              </a:rPr>
              <a:t>общества и конкретного человека ( из ответов волонтеров).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F3CBB5-262F-4CD0-BF82-D38735656A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110" y="3677908"/>
            <a:ext cx="4869180" cy="31800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754942-296B-4E70-8ED4-13C04C7A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940" y="2414728"/>
            <a:ext cx="1496884" cy="14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88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4AAB8BB-997A-451B-AB89-B5DC6451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7" y="-1134737"/>
            <a:ext cx="12192000" cy="810841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0DC34-1B99-41D8-A6D4-8F5CCC81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333376"/>
            <a:ext cx="10515600" cy="12192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sz="6000" i="1" dirty="0">
                <a:solidFill>
                  <a:srgbClr val="7030A0"/>
                </a:solidFill>
              </a:rPr>
              <a:t>В  О Л О Н Т Е Р С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sz="6000" i="1" dirty="0">
                <a:solidFill>
                  <a:srgbClr val="7030A0"/>
                </a:solidFill>
              </a:rPr>
              <a:t>В О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                                   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</a:t>
            </a:r>
            <a:r>
              <a:rPr lang="ru-RU" sz="3100" i="1" dirty="0">
                <a:solidFill>
                  <a:srgbClr val="7030A0"/>
                </a:solidFill>
              </a:rPr>
              <a:t>рудовые навыки, знания и профессиональный опыт получит ребенок, делая добрые, социально-полезные дела, участвуя в различных проектах</a:t>
            </a:r>
            <a:r>
              <a:rPr lang="ru-RU" i="1" dirty="0">
                <a:solidFill>
                  <a:srgbClr val="7030A0"/>
                </a:solidFill>
              </a:rPr>
              <a:t>.</a:t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F6AEA7-CB14-494E-A186-1BC31E258E1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7" y="3794759"/>
            <a:ext cx="3481863" cy="309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329404-0939-4FED-895E-0CF892B6AC2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178" y="3543300"/>
            <a:ext cx="455199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E79B23D-E8E4-4907-A6C3-828BF20A349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2939" y="3818731"/>
            <a:ext cx="3265805" cy="309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446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29EB6D7-D367-4129-9049-D229ED8E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287"/>
            <a:ext cx="12192000" cy="6982287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97035C-37E3-4B92-B881-5800830C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660"/>
            <a:ext cx="10515600" cy="307012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  О Л О Н Т Е Р С Т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i="1" dirty="0">
                <a:solidFill>
                  <a:srgbClr val="7030A0"/>
                </a:solidFill>
              </a:rPr>
              <a:t> О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                             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3100" i="1" dirty="0">
                <a:solidFill>
                  <a:srgbClr val="7030A0"/>
                </a:solidFill>
              </a:rPr>
              <a:t> наше непростое время особенно страдают пожилые, больные люди, инвалиды, дети-сироты.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 Для того, чтобы они не были одиноки и </a:t>
            </a:r>
            <a:r>
              <a:rPr lang="ru-RU" sz="3100" i="1" dirty="0" err="1">
                <a:solidFill>
                  <a:srgbClr val="7030A0"/>
                </a:solidFill>
              </a:rPr>
              <a:t>беспомощны,был</a:t>
            </a:r>
            <a:r>
              <a:rPr lang="ru-RU" sz="3100" i="1" dirty="0">
                <a:solidFill>
                  <a:srgbClr val="7030A0"/>
                </a:solidFill>
              </a:rPr>
              <a:t> дан старт волонтерскому движению «Рука в </a:t>
            </a:r>
            <a:r>
              <a:rPr lang="ru-RU" sz="3100" i="1" dirty="0" err="1">
                <a:solidFill>
                  <a:srgbClr val="7030A0"/>
                </a:solidFill>
              </a:rPr>
              <a:t>руке»,где</a:t>
            </a:r>
            <a:r>
              <a:rPr lang="ru-RU" sz="3100" i="1" dirty="0">
                <a:solidFill>
                  <a:srgbClr val="7030A0"/>
                </a:solidFill>
              </a:rPr>
              <a:t> каждый может узнать,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                  кто больше всего ждет его помощи,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                  чей час пребывания там 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                  действует лучше любого лекарства.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AC8FDC-F142-4A96-964F-AB6BB56E7D86}"/>
              </a:ext>
            </a:extLst>
          </p:cNvPr>
          <p:cNvSpPr/>
          <p:nvPr/>
        </p:nvSpPr>
        <p:spPr>
          <a:xfrm>
            <a:off x="2432483" y="2118000"/>
            <a:ext cx="6161102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3365FA-1317-4774-AF2D-75954DA5B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8320" y="3954780"/>
            <a:ext cx="2773680" cy="2903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0AD56E-BB37-4A3C-9348-F3048885C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11734"/>
            <a:ext cx="2105227" cy="22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7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106FB2D-6BEF-416E-B8AD-51338AD6E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445" y="0"/>
            <a:ext cx="12192000" cy="6904167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B712D8-0C2D-4417-9509-E56C06DB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2045970"/>
            <a:ext cx="11078378" cy="3024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В  О Л О Н Т Е Р С Т В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О</a:t>
            </a:r>
            <a:b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сновной</a:t>
            </a:r>
            <a:r>
              <a:rPr lang="ru-RU" sz="3100" b="1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 практики -</a:t>
            </a:r>
            <a:b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в ходе деятельности</a:t>
            </a:r>
            <a:b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ответственной, </a:t>
            </a:r>
            <a:b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адаптированной, </a:t>
            </a:r>
            <a:b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здоровой</a:t>
            </a:r>
            <a:b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личности.</a:t>
            </a:r>
            <a:br>
              <a:rPr lang="ru-RU" sz="31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9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A9895BA-1F62-4419-8A01-B1365D2452B2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BD4366-4617-4D54-9EC8-DCB304B63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4302">
            <a:off x="7420824" y="3608364"/>
            <a:ext cx="4587000" cy="29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6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8D487B4-1E4F-4355-9CF5-42503118D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0692" y="-80010"/>
            <a:ext cx="12782692" cy="6938010"/>
          </a:xfr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3B33F3F-656E-422C-A26C-84F5BD0F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491" y="507682"/>
            <a:ext cx="48863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02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313624-8144-49C5-87FC-F2516409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A6FBAD6-F916-4C8F-848B-85445A0E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AE5ADE-AAEB-4ECB-BEEB-B86BC9EF8CCB}"/>
              </a:ext>
            </a:extLst>
          </p:cNvPr>
          <p:cNvSpPr/>
          <p:nvPr/>
        </p:nvSpPr>
        <p:spPr>
          <a:xfrm>
            <a:off x="2548890" y="1771650"/>
            <a:ext cx="6595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</a:rPr>
              <a:t>Не будьте равнодушными! Спешите делать добрые дела! Присоединяйтесь к волонтёрскому движению!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9C56F0-B0CC-415C-BEE7-252C439B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130" y="3668494"/>
            <a:ext cx="5703570" cy="30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7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92F5DF6-7D73-485F-96FF-7DC6176B4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554" y="-845820"/>
            <a:ext cx="12369554" cy="793242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53369E-7774-4496-B4F8-94B9B11D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2911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sz="6700" i="1" dirty="0">
                <a:solidFill>
                  <a:srgbClr val="7030A0"/>
                </a:solidFill>
              </a:rPr>
              <a:t/>
            </a:r>
            <a:br>
              <a:rPr lang="ru-RU" sz="6700" i="1" dirty="0">
                <a:solidFill>
                  <a:srgbClr val="7030A0"/>
                </a:solidFill>
              </a:rPr>
            </a:br>
            <a:r>
              <a:rPr lang="ru-RU" sz="6700" i="1" dirty="0">
                <a:solidFill>
                  <a:srgbClr val="7030A0"/>
                </a:solidFill>
              </a:rPr>
              <a:t/>
            </a:r>
            <a:br>
              <a:rPr lang="ru-RU" sz="6700" i="1" dirty="0">
                <a:solidFill>
                  <a:srgbClr val="7030A0"/>
                </a:solidFill>
              </a:rPr>
            </a:br>
            <a:r>
              <a:rPr lang="ru-RU" sz="6000" i="1" dirty="0">
                <a:solidFill>
                  <a:srgbClr val="7030A0"/>
                </a:solidFill>
              </a:rPr>
              <a:t>В</a:t>
            </a:r>
            <a:r>
              <a:rPr lang="ru-RU" sz="6700" i="1" dirty="0">
                <a:solidFill>
                  <a:srgbClr val="7030A0"/>
                </a:solidFill>
              </a:rPr>
              <a:t>  </a:t>
            </a:r>
            <a:r>
              <a:rPr lang="ru-RU" sz="6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6700" i="1" dirty="0">
                <a:solidFill>
                  <a:srgbClr val="7030A0"/>
                </a:solidFill>
              </a:rPr>
              <a:t> </a:t>
            </a:r>
            <a:r>
              <a:rPr lang="ru-RU" sz="6000" i="1" dirty="0">
                <a:solidFill>
                  <a:srgbClr val="7030A0"/>
                </a:solidFill>
              </a:rPr>
              <a:t>Л О Н Т Е Р С Т в о</a:t>
            </a:r>
            <a:br>
              <a:rPr lang="ru-RU" sz="6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>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i="1" dirty="0">
                <a:solidFill>
                  <a:srgbClr val="7030A0"/>
                </a:solidFill>
              </a:rPr>
              <a:t>фициальной датой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             основания международного</a:t>
            </a: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>               волонтерского движения </a:t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>                 принято считать 1920 год</a:t>
            </a:r>
            <a:br>
              <a:rPr lang="ru-RU" sz="4000" i="1" dirty="0">
                <a:solidFill>
                  <a:srgbClr val="7030A0"/>
                </a:solidFill>
              </a:rPr>
            </a:b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xmlns="" val="170972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17542B9-1AD5-42CB-93CD-236260F83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29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492BCA-2185-4B5E-8BDF-8856205E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090"/>
            <a:ext cx="10515600" cy="1544715"/>
          </a:xfrm>
        </p:spPr>
        <p:txBody>
          <a:bodyPr>
            <a:noAutofit/>
          </a:bodyPr>
          <a:lstStyle/>
          <a:p>
            <a:r>
              <a:rPr lang="ru-RU" sz="5400" i="1" dirty="0">
                <a:solidFill>
                  <a:srgbClr val="7030A0"/>
                </a:solidFill>
              </a:rPr>
              <a:t>В О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</a:t>
            </a:r>
            <a:r>
              <a:rPr lang="ru-RU" sz="4000" i="1" dirty="0">
                <a:solidFill>
                  <a:srgbClr val="7030A0"/>
                </a:solidFill>
              </a:rPr>
              <a:t> </a:t>
            </a:r>
            <a:r>
              <a:rPr lang="ru-RU" sz="5400" i="1" dirty="0">
                <a:solidFill>
                  <a:srgbClr val="7030A0"/>
                </a:solidFill>
              </a:rPr>
              <a:t>О Н Т Е Р С Т В О</a:t>
            </a:r>
            <a:br>
              <a:rPr lang="ru-RU" sz="5400" i="1" dirty="0">
                <a:solidFill>
                  <a:srgbClr val="7030A0"/>
                </a:solidFill>
              </a:rPr>
            </a:br>
            <a:endParaRPr lang="ru-RU" sz="54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4DA05E-AD84-478B-84CC-26816B0B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98" y="16391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Л</a:t>
            </a:r>
            <a:r>
              <a:rPr lang="ru-RU" dirty="0"/>
              <a:t>ежит в основе волонтерского движения</a:t>
            </a:r>
          </a:p>
          <a:p>
            <a:pPr marL="0" indent="0">
              <a:buNone/>
            </a:pPr>
            <a:r>
              <a:rPr lang="ru-RU" dirty="0"/>
              <a:t>             старый как мир принцип: </a:t>
            </a:r>
          </a:p>
          <a:p>
            <a:pPr marL="0" indent="0">
              <a:buNone/>
            </a:pPr>
            <a:r>
              <a:rPr lang="ru-RU" dirty="0"/>
              <a:t>     хочешь почувствовать себя человеком-</a:t>
            </a:r>
          </a:p>
          <a:p>
            <a:pPr marL="0" indent="0">
              <a:buNone/>
            </a:pPr>
            <a:r>
              <a:rPr lang="ru-RU" dirty="0"/>
              <a:t>       помоги другому.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7D2C2F6-FE60-4414-8083-FBD690F34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660" y="2743199"/>
            <a:ext cx="4625339" cy="4081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F349BF5-EA70-4B08-8FC1-86B7D0107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8260" y="33291"/>
            <a:ext cx="3253739" cy="31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1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539235E-BE8C-4520-ACFE-3A65EBC4B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400101-6E30-4C31-9A12-A4746650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959"/>
            <a:ext cx="10515600" cy="856187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5400" i="1" dirty="0">
                <a:solidFill>
                  <a:srgbClr val="7030A0"/>
                </a:solidFill>
              </a:rPr>
              <a:t>В О Л О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i="1" dirty="0">
                <a:solidFill>
                  <a:srgbClr val="7030A0"/>
                </a:solidFill>
              </a:rPr>
              <a:t> </a:t>
            </a:r>
            <a:r>
              <a:rPr lang="ru-RU" sz="5400" i="1" dirty="0">
                <a:solidFill>
                  <a:srgbClr val="7030A0"/>
                </a:solidFill>
              </a:rPr>
              <a:t>Н Т Е Р С Т В О</a:t>
            </a: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>              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000" i="1" dirty="0">
                <a:solidFill>
                  <a:srgbClr val="7030A0"/>
                </a:solidFill>
              </a:rPr>
              <a:t>бщее, что объединяет волонтеров,-это добровольность.     Волонтерское движение позволяет реализовать потребность быть нужными, ощущать свою полезность.</a:t>
            </a:r>
            <a:br>
              <a:rPr lang="ru-RU" sz="4000" i="1" dirty="0">
                <a:solidFill>
                  <a:srgbClr val="7030A0"/>
                </a:solidFill>
              </a:rPr>
            </a:b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xmlns="" val="343941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02F3312-6505-4C89-A3D2-5DBEA6F7A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776"/>
            <a:ext cx="12192000" cy="73647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4AB6CA-EB42-4B73-8AB1-AEB466F6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4" y="1376039"/>
            <a:ext cx="10515600" cy="102093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В О Л О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i="1" dirty="0">
                <a:solidFill>
                  <a:srgbClr val="7030A0"/>
                </a:solidFill>
              </a:rPr>
              <a:t> Т Е Р С Т В О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        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i="1" dirty="0">
                <a:solidFill>
                  <a:srgbClr val="7030A0"/>
                </a:solidFill>
              </a:rPr>
              <a:t>аправления деятельности: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«Мы в ответе за нашу планету»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«Нам жить и помнить»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«Спорт и здоровый образ жизни»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«За новые горизонты»</a:t>
            </a:r>
            <a:br>
              <a:rPr lang="ru-RU" sz="3100" i="1" dirty="0">
                <a:solidFill>
                  <a:srgbClr val="7030A0"/>
                </a:solidFill>
              </a:rPr>
            </a:br>
            <a:endParaRPr lang="ru-RU" sz="31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E140BC-CF5A-4D33-A059-2D048158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506776"/>
            <a:ext cx="12433453" cy="75112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               </a:t>
            </a:r>
            <a:r>
              <a:rPr lang="ru-RU" sz="5400" i="1" dirty="0">
                <a:solidFill>
                  <a:srgbClr val="7030A0"/>
                </a:solidFill>
              </a:rPr>
              <a:t>В О Л О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5400" i="1" dirty="0">
                <a:solidFill>
                  <a:srgbClr val="7030A0"/>
                </a:solidFill>
              </a:rPr>
              <a:t> Т Е Р С Т В 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BC1067E-FBBA-4A15-9D29-938F31F92B1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6653" y="2754093"/>
            <a:ext cx="4185348" cy="272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62B7D5A-9DC0-4F2C-8FAD-9B02DF5AD4F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739" y="4114799"/>
            <a:ext cx="2841892" cy="25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6E7603-E93D-41AC-8D17-0D46592558B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652" y="4353027"/>
            <a:ext cx="3711657" cy="242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03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8D56D94-16E1-431A-82A8-5ECB42BEE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0077" y="-217771"/>
            <a:ext cx="12192000" cy="6960093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FFDC3D-5E9B-45A1-BF6D-2E8FB7A3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8699"/>
            <a:ext cx="10515600" cy="159798"/>
          </a:xfrm>
        </p:spPr>
        <p:txBody>
          <a:bodyPr>
            <a:normAutofit fontScale="90000"/>
          </a:bodyPr>
          <a:lstStyle/>
          <a:p>
            <a:r>
              <a:rPr lang="ru-RU" sz="6000" i="1" dirty="0">
                <a:solidFill>
                  <a:srgbClr val="7030A0"/>
                </a:solidFill>
              </a:rPr>
              <a:t>В О Л О Н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sz="6000" i="1" dirty="0">
                <a:solidFill>
                  <a:srgbClr val="7030A0"/>
                </a:solidFill>
              </a:rPr>
              <a:t>Е Р С Т В О</a:t>
            </a:r>
            <a:br>
              <a:rPr lang="ru-RU" sz="6000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                 «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</a:t>
            </a:r>
            <a:r>
              <a:rPr lang="ru-RU" i="1" dirty="0">
                <a:solidFill>
                  <a:srgbClr val="7030A0"/>
                </a:solidFill>
              </a:rPr>
              <a:t>ы нужен!»-это главная  черта в портрете и характере волонтера</a:t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/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91F56C92-0C85-4492-BE5F-6EF7E83D7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623" y="3246120"/>
            <a:ext cx="6610762" cy="34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76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82A7591-3174-45C3-87CF-3090B1347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9DB23E-9A6D-4632-BA4A-7BFAC8D1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40" y="1476260"/>
            <a:ext cx="9393624" cy="2067039"/>
          </a:xfrm>
        </p:spPr>
        <p:txBody>
          <a:bodyPr>
            <a:normAutofit fontScale="90000"/>
          </a:bodyPr>
          <a:lstStyle/>
          <a:p>
            <a:r>
              <a:rPr lang="ru-RU" sz="6000" i="1" dirty="0">
                <a:solidFill>
                  <a:srgbClr val="7030A0"/>
                </a:solidFill>
              </a:rPr>
              <a:t>В  О Л О Н Т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sz="6000" i="1" dirty="0">
                <a:solidFill>
                  <a:srgbClr val="7030A0"/>
                </a:solidFill>
              </a:rPr>
              <a:t>Р С Т В О</a:t>
            </a:r>
            <a:br>
              <a:rPr lang="ru-RU" sz="6000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                      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3100" i="1" dirty="0">
                <a:solidFill>
                  <a:srgbClr val="7030A0"/>
                </a:solidFill>
              </a:rPr>
              <a:t>сли люди не научатся помогать друг другу, то род человеческий исчезнет с лица Земли.</a:t>
            </a:r>
            <a:br>
              <a:rPr lang="ru-RU" sz="3100" i="1" dirty="0">
                <a:solidFill>
                  <a:srgbClr val="7030A0"/>
                </a:solidFill>
              </a:rPr>
            </a:br>
            <a:r>
              <a:rPr lang="ru-RU" sz="3100" i="1" dirty="0">
                <a:solidFill>
                  <a:srgbClr val="7030A0"/>
                </a:solidFill>
              </a:rPr>
              <a:t>                                                                   В Скотт     </a:t>
            </a:r>
            <a:endParaRPr lang="ru-RU" sz="31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1BE930-1B37-4053-B097-406BEA146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065" y="4313771"/>
            <a:ext cx="4512815" cy="24820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1BB040-1885-4AA5-ACEA-2E5EFFE3D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4313771"/>
            <a:ext cx="4123865" cy="24820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3A8E4B-4573-4CF6-9F4E-AC0F81F73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13771"/>
            <a:ext cx="2854397" cy="24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44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AA5670E-9140-4996-A51F-CA036BAF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129" y="-1624850"/>
            <a:ext cx="12192000" cy="856286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8DE1E-73D2-42A5-9DB8-D1FE96DC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1861"/>
            <a:ext cx="10515600" cy="2566931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sz="6000" i="1" dirty="0">
                <a:solidFill>
                  <a:srgbClr val="7030A0"/>
                </a:solidFill>
              </a:rPr>
              <a:t>В  О Л О Н Т Е </a:t>
            </a:r>
            <a:r>
              <a:rPr lang="ru-RU" sz="73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r>
              <a:rPr lang="ru-RU" sz="7300" i="1" dirty="0">
                <a:solidFill>
                  <a:srgbClr val="7030A0"/>
                </a:solidFill>
              </a:rPr>
              <a:t> </a:t>
            </a:r>
            <a:r>
              <a:rPr lang="ru-RU" sz="5300" i="1" dirty="0">
                <a:solidFill>
                  <a:srgbClr val="7030A0"/>
                </a:solidFill>
              </a:rPr>
              <a:t>С Т в о</a:t>
            </a:r>
            <a:br>
              <a:rPr lang="ru-RU" sz="5300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                                 </a:t>
            </a:r>
            <a:r>
              <a:rPr lang="ru-RU" sz="107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r>
              <a:rPr lang="ru-RU" i="1" dirty="0">
                <a:solidFill>
                  <a:srgbClr val="7030A0"/>
                </a:solidFill>
              </a:rPr>
              <a:t>оссии современной очень не хватает пионеров, а главное-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их бескорыстия. И поэтому радостно слышать, что в нашей стране школьники с удовольствием вступают в ряды волонтеров.</a:t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7B4BBCB-8F5A-431A-B071-A7CFD91DA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259" y="4710775"/>
            <a:ext cx="2510790" cy="26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68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0362C6-942B-4069-BEBA-DA1A7C69F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5FD825-E707-4C00-B28C-51D518FB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90525"/>
            <a:ext cx="10515600" cy="1333501"/>
          </a:xfrm>
        </p:spPr>
        <p:txBody>
          <a:bodyPr>
            <a:normAutofit fontScale="90000"/>
          </a:bodyPr>
          <a:lstStyle/>
          <a:p>
            <a:r>
              <a:rPr lang="ru-RU" sz="6000" i="1" dirty="0">
                <a:solidFill>
                  <a:srgbClr val="7030A0"/>
                </a:solidFill>
              </a:rPr>
              <a:t>В О Л О Н Т Е Р </a:t>
            </a: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sz="6000" i="1" dirty="0">
                <a:solidFill>
                  <a:srgbClr val="7030A0"/>
                </a:solidFill>
              </a:rPr>
              <a:t>Т В О</a:t>
            </a:r>
            <a:br>
              <a:rPr lang="ru-RU" sz="6000" i="1" dirty="0">
                <a:solidFill>
                  <a:srgbClr val="7030A0"/>
                </a:solidFill>
              </a:rPr>
            </a:br>
            <a:endParaRPr lang="ru-RU" sz="6000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5930A92-F039-45EF-91C8-50119E791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6776"/>
            <a:ext cx="4575096" cy="3804448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71539D-97A7-4B67-83F2-8EEB9A750642}"/>
              </a:ext>
            </a:extLst>
          </p:cNvPr>
          <p:cNvSpPr/>
          <p:nvPr/>
        </p:nvSpPr>
        <p:spPr>
          <a:xfrm>
            <a:off x="4575096" y="1489229"/>
            <a:ext cx="64662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С</a:t>
            </a:r>
            <a:r>
              <a:rPr lang="ru-RU" sz="2800" dirty="0">
                <a:solidFill>
                  <a:srgbClr val="7030A0"/>
                </a:solidFill>
              </a:rPr>
              <a:t>  момента создания отряда количество волонтеров увеличивается.  .</a:t>
            </a:r>
          </a:p>
        </p:txBody>
      </p:sp>
    </p:spTree>
    <p:extLst>
      <p:ext uri="{BB962C8B-B14F-4D97-AF65-F5344CB8AC3E}">
        <p14:creationId xmlns:p14="http://schemas.microsoft.com/office/powerpoint/2010/main" xmlns="" val="175323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147</Words>
  <Application>Microsoft Office PowerPoint</Application>
  <PresentationFormat>Произвольный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ВО Л О Н Т Е Р С Т В О  </vt:lpstr>
      <vt:lpstr>  В  О Л О Н Т Е Р С Т в о       Официальной датой              основания международного                волонтерского движения                   принято считать 1920 год </vt:lpstr>
      <vt:lpstr>В О Л О Н Т Е Р С Т В О </vt:lpstr>
      <vt:lpstr>    В О Л ОО Н Т Е Р С Т В О                Общее, что объединяет волонтеров,-это добровольность.     Волонтерское движение позволяет реализовать потребность быть нужными, ощущать свою полезность. </vt:lpstr>
      <vt:lpstr>В О Л О Н Т Е Р С Т В О                 Направления деятельности: «Мы в ответе за нашу планету» «Нам жить и помнить» «Спорт и здоровый образ жизни» «За новые горизонты» </vt:lpstr>
      <vt:lpstr>В О Л О Н Т Е Р С Т В О                  «Ты нужен!»-это главная  черта в портрете и характере волонтера </vt:lpstr>
      <vt:lpstr>В  О Л О Н Т Е Р С Т В О                             Если люди не научатся помогать друг другу, то род человеческий исчезнет с лица Земли.                                                                    В Скотт     </vt:lpstr>
      <vt:lpstr>       В  О Л О Н Т Е Р С Т в о                                  России современной очень не хватает пионеров, а главное- их бескорыстия. И поэтому радостно слышать, что в нашей стране школьники с удовольствием вступают в ряды волонтеров. </vt:lpstr>
      <vt:lpstr>В О Л О Н Т Е Р С Т В О </vt:lpstr>
      <vt:lpstr>    В  О Л О Н Т Е Р С Т В О                                          Трудовые навыки, знания и профессиональный опыт получит ребенок, делая добрые, социально-полезные дела, участвуя в различных проектах. </vt:lpstr>
      <vt:lpstr>   В  О Л О Н Т Е Р С Т В О                                    В наше непростое время особенно страдают пожилые, больные люди, инвалиды, дети-сироты.  Для того, чтобы они не были одиноки и беспомощны,был дан старт волонтерскому движению «Рука в руке»,где каждый может узнать,                   кто больше всего ждет его помощи,                   чей час пребывания там                    действует лучше любого лекарства. </vt:lpstr>
      <vt:lpstr>В  О Л О Н Т Е Р С Т В О                              Основной результат практики - формирование в ходе деятельности  ответственной,   адаптированной,  здоровой  личности. 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движение  «Рука в руке»»</dc:title>
  <dc:creator>user</dc:creator>
  <cp:lastModifiedBy>Windows User</cp:lastModifiedBy>
  <cp:revision>43</cp:revision>
  <dcterms:created xsi:type="dcterms:W3CDTF">2019-11-08T14:44:29Z</dcterms:created>
  <dcterms:modified xsi:type="dcterms:W3CDTF">2019-11-11T15:27:00Z</dcterms:modified>
</cp:coreProperties>
</file>