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309" r:id="rId3"/>
    <p:sldId id="257" r:id="rId4"/>
    <p:sldId id="258" r:id="rId5"/>
    <p:sldId id="261" r:id="rId6"/>
    <p:sldId id="259" r:id="rId7"/>
    <p:sldId id="262" r:id="rId8"/>
    <p:sldId id="263" r:id="rId9"/>
    <p:sldId id="266" r:id="rId10"/>
    <p:sldId id="260" r:id="rId11"/>
    <p:sldId id="265" r:id="rId12"/>
    <p:sldId id="267" r:id="rId13"/>
    <p:sldId id="264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98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9" r:id="rId45"/>
    <p:sldId id="285" r:id="rId46"/>
    <p:sldId id="300" r:id="rId47"/>
    <p:sldId id="301" r:id="rId48"/>
    <p:sldId id="302" r:id="rId49"/>
    <p:sldId id="310" r:id="rId50"/>
    <p:sldId id="304" r:id="rId51"/>
    <p:sldId id="305" r:id="rId52"/>
    <p:sldId id="306" r:id="rId53"/>
    <p:sldId id="307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B"/>
    <a:srgbClr val="7E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7233E-6254-4407-89CD-395F7115BFA2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61DC6-3627-4367-8C4E-77D1DA8E2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66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DC6-3627-4367-8C4E-77D1DA8E244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0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DC6-3627-4367-8C4E-77D1DA8E244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21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 userDrawn="1"/>
        </p:nvSpPr>
        <p:spPr>
          <a:xfrm>
            <a:off x="7452320" y="6309320"/>
            <a:ext cx="1440160" cy="394344"/>
          </a:xfrm>
          <a:prstGeom prst="actionButtonBlank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10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 userDrawn="1"/>
        </p:nvSpPr>
        <p:spPr>
          <a:xfrm>
            <a:off x="7884368" y="6353896"/>
            <a:ext cx="978408" cy="484632"/>
          </a:xfrm>
          <a:prstGeom prst="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925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6.xml"/><Relationship Id="rId18" Type="http://schemas.openxmlformats.org/officeDocument/2006/relationships/slide" Target="slide26.xml"/><Relationship Id="rId26" Type="http://schemas.openxmlformats.org/officeDocument/2006/relationships/slide" Target="slide42.xml"/><Relationship Id="rId3" Type="http://schemas.openxmlformats.org/officeDocument/2006/relationships/image" Target="../media/image4.jpeg"/><Relationship Id="rId21" Type="http://schemas.openxmlformats.org/officeDocument/2006/relationships/slide" Target="slide32.xml"/><Relationship Id="rId7" Type="http://schemas.openxmlformats.org/officeDocument/2006/relationships/slide" Target="slide4.xml"/><Relationship Id="rId12" Type="http://schemas.openxmlformats.org/officeDocument/2006/relationships/slide" Target="slide14.xml"/><Relationship Id="rId17" Type="http://schemas.openxmlformats.org/officeDocument/2006/relationships/slide" Target="slide24.xml"/><Relationship Id="rId25" Type="http://schemas.openxmlformats.org/officeDocument/2006/relationships/slide" Target="slide40.xml"/><Relationship Id="rId2" Type="http://schemas.openxmlformats.org/officeDocument/2006/relationships/image" Target="../media/image3.jpeg"/><Relationship Id="rId16" Type="http://schemas.openxmlformats.org/officeDocument/2006/relationships/slide" Target="slide22.xml"/><Relationship Id="rId20" Type="http://schemas.openxmlformats.org/officeDocument/2006/relationships/slide" Target="slide30.xml"/><Relationship Id="rId29" Type="http://schemas.openxmlformats.org/officeDocument/2006/relationships/slide" Target="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slide" Target="slide12.xml"/><Relationship Id="rId24" Type="http://schemas.openxmlformats.org/officeDocument/2006/relationships/slide" Target="slide38.xml"/><Relationship Id="rId5" Type="http://schemas.openxmlformats.org/officeDocument/2006/relationships/image" Target="../media/image6.jpeg"/><Relationship Id="rId15" Type="http://schemas.openxmlformats.org/officeDocument/2006/relationships/slide" Target="slide20.xml"/><Relationship Id="rId23" Type="http://schemas.openxmlformats.org/officeDocument/2006/relationships/slide" Target="slide36.xml"/><Relationship Id="rId28" Type="http://schemas.openxmlformats.org/officeDocument/2006/relationships/slide" Target="slide46.xml"/><Relationship Id="rId10" Type="http://schemas.openxmlformats.org/officeDocument/2006/relationships/slide" Target="slide10.xml"/><Relationship Id="rId19" Type="http://schemas.openxmlformats.org/officeDocument/2006/relationships/slide" Target="slide28.xml"/><Relationship Id="rId31" Type="http://schemas.openxmlformats.org/officeDocument/2006/relationships/slide" Target="slide52.xml"/><Relationship Id="rId4" Type="http://schemas.openxmlformats.org/officeDocument/2006/relationships/image" Target="../media/image5.webp"/><Relationship Id="rId9" Type="http://schemas.openxmlformats.org/officeDocument/2006/relationships/slide" Target="slide8.xml"/><Relationship Id="rId14" Type="http://schemas.openxmlformats.org/officeDocument/2006/relationships/slide" Target="slide18.xml"/><Relationship Id="rId22" Type="http://schemas.openxmlformats.org/officeDocument/2006/relationships/slide" Target="slide34.xml"/><Relationship Id="rId27" Type="http://schemas.openxmlformats.org/officeDocument/2006/relationships/slide" Target="slide44.xml"/><Relationship Id="rId30" Type="http://schemas.openxmlformats.org/officeDocument/2006/relationships/slide" Target="slide5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gi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4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eg"/><Relationship Id="rId5" Type="http://schemas.openxmlformats.org/officeDocument/2006/relationships/image" Target="../media/image37.jpeg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gif"/><Relationship Id="rId5" Type="http://schemas.openxmlformats.org/officeDocument/2006/relationships/image" Target="../media/image42.jpeg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44.gif"/><Relationship Id="rId7" Type="http://schemas.openxmlformats.org/officeDocument/2006/relationships/image" Target="../media/image4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jpeg"/><Relationship Id="rId5" Type="http://schemas.openxmlformats.org/officeDocument/2006/relationships/image" Target="../media/image37.jpeg"/><Relationship Id="rId4" Type="http://schemas.openxmlformats.org/officeDocument/2006/relationships/image" Target="../media/image53.gi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39552" y="692696"/>
            <a:ext cx="8229600" cy="525658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5800" dirty="0" smtClean="0">
                <a:solidFill>
                  <a:srgbClr val="002060"/>
                </a:solidFill>
                <a:latin typeface="Arial Narrow" pitchFamily="34" charset="0"/>
              </a:rPr>
              <a:t>Активируй презентацию</a:t>
            </a:r>
          </a:p>
          <a:p>
            <a:pPr indent="542925">
              <a:lnSpc>
                <a:spcPct val="150000"/>
              </a:lnSpc>
            </a:pPr>
            <a:r>
              <a:rPr lang="ru-RU" sz="5800" dirty="0" smtClean="0">
                <a:solidFill>
                  <a:srgbClr val="002060"/>
                </a:solidFill>
                <a:latin typeface="Arial Narrow" pitchFamily="34" charset="0"/>
              </a:rPr>
              <a:t> в режиме «Показ слайдов», выбери категорию,    баллы и начни игру. </a:t>
            </a:r>
          </a:p>
          <a:p>
            <a:pPr indent="542925">
              <a:lnSpc>
                <a:spcPct val="150000"/>
              </a:lnSpc>
            </a:pPr>
            <a:r>
              <a:rPr lang="ru-RU" sz="5800" dirty="0" smtClean="0">
                <a:solidFill>
                  <a:srgbClr val="002060"/>
                </a:solidFill>
                <a:latin typeface="Arial Narrow" pitchFamily="34" charset="0"/>
              </a:rPr>
              <a:t>Чем выше балл, тем сложнее вопрос викторины. </a:t>
            </a:r>
          </a:p>
          <a:p>
            <a:endParaRPr lang="ru-RU" sz="5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endParaRPr lang="ru-RU" sz="5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endParaRPr lang="ru-RU" sz="5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sz="5800" b="1" dirty="0" smtClean="0">
                <a:solidFill>
                  <a:srgbClr val="002060"/>
                </a:solidFill>
                <a:latin typeface="Arial Narrow" pitchFamily="34" charset="0"/>
              </a:rPr>
              <a:t>Удачной игры!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0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Назовите одно из самых кровопролитных сражений в годы Великой Отечественной войны в период с</a:t>
            </a:r>
            <a:br>
              <a:rPr lang="ru-RU" sz="2700" dirty="0" smtClean="0"/>
            </a:br>
            <a:r>
              <a:rPr lang="ru-RU" sz="2700" dirty="0" smtClean="0"/>
              <a:t> 30</a:t>
            </a:r>
            <a:r>
              <a:rPr lang="ru-RU" sz="2700" dirty="0"/>
              <a:t> </a:t>
            </a:r>
            <a:r>
              <a:rPr lang="ru-RU" sz="2700" dirty="0" smtClean="0"/>
              <a:t>сентября 1941 года </a:t>
            </a:r>
            <a:r>
              <a:rPr lang="ru-RU" sz="2700" dirty="0"/>
              <a:t>– </a:t>
            </a:r>
            <a:r>
              <a:rPr lang="ru-RU" sz="2700" dirty="0" smtClean="0"/>
              <a:t>20</a:t>
            </a:r>
            <a:r>
              <a:rPr lang="ru-RU" sz="2700" dirty="0"/>
              <a:t> </a:t>
            </a:r>
            <a:r>
              <a:rPr lang="ru-RU" sz="2700" dirty="0" smtClean="0"/>
              <a:t>апреля 1942 года, известное </a:t>
            </a:r>
            <a:r>
              <a:rPr lang="ru-RU" sz="2700" dirty="0"/>
              <a:t>как «Операция тайфун</a:t>
            </a:r>
            <a:r>
              <a:rPr lang="ru-RU" sz="2700" dirty="0" smtClean="0"/>
              <a:t>»,  ставшее крушением плана Гитлера </a:t>
            </a:r>
            <a:r>
              <a:rPr lang="ru-RU" sz="2700" dirty="0"/>
              <a:t>«Барбаросса» </a:t>
            </a:r>
            <a:r>
              <a:rPr lang="ru-RU" sz="2700" dirty="0" smtClean="0"/>
              <a:t>по «молниеносному»</a:t>
            </a:r>
            <a:r>
              <a:rPr lang="ru-RU" sz="2700" dirty="0"/>
              <a:t> захвату </a:t>
            </a:r>
            <a:r>
              <a:rPr lang="ru-RU" sz="2700" dirty="0" smtClean="0"/>
              <a:t>СССР.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3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Битва за Москву</a:t>
            </a:r>
            <a:endParaRPr lang="ru-RU" b="1" dirty="0"/>
          </a:p>
        </p:txBody>
      </p:sp>
      <p:pic>
        <p:nvPicPr>
          <p:cNvPr id="3076" name="Picture 4" descr="https://avatars.mds.yandex.net/get-zen_doc/1886729/pub_5e33ae2e7d508d4055d26248_5e33b80cf5f9695471f0ffd5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6032239" cy="401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5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91683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Назовите даты начала и завершения Берлинской наступательной операции в годы Великой Отечественной войны.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7661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Битва за Берлин произошла в период с </a:t>
            </a:r>
            <a:br>
              <a:rPr lang="ru-RU" sz="2400" b="1" dirty="0" smtClean="0"/>
            </a:br>
            <a:r>
              <a:rPr lang="ru-RU" sz="2400" b="1" dirty="0" smtClean="0"/>
              <a:t>16 апреля 1945 года по  8 мая 1945 года.</a:t>
            </a:r>
            <a:endParaRPr lang="ru-RU" sz="2400" dirty="0"/>
          </a:p>
        </p:txBody>
      </p:sp>
      <p:pic>
        <p:nvPicPr>
          <p:cNvPr id="4098" name="Picture 2" descr="http://mil.ru/files/morf/reichst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49" y="1628800"/>
            <a:ext cx="3384822" cy="477346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69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55576" y="1988840"/>
            <a:ext cx="8003232" cy="19969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400" dirty="0" smtClean="0"/>
              <a:t>Назовите неофициальное, народное название советской боевой машины реактивной артиллерии во время Великой Отечественной войны.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912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339"/>
            <a:ext cx="8229600" cy="89739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«Катюша»</a:t>
            </a:r>
            <a:endParaRPr lang="ru-RU" sz="2400" b="1" dirty="0"/>
          </a:p>
        </p:txBody>
      </p:sp>
      <p:pic>
        <p:nvPicPr>
          <p:cNvPr id="3" name="Picture 4" descr="https://avatars.mds.yandex.net/get-zen_doc/1066925/pub_5b102758d7bf2102f7e24954_5b10367dad0f2266df7a38cd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21088"/>
            <a:ext cx="6552728" cy="188936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avatars.mds.yandex.net/get-zen_doc/1872259/pub_5deea7fbc31e4900b0472ceb_5deeb4c0c31e4900b0472d48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40466"/>
            <a:ext cx="2952328" cy="212203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avatars.mds.yandex.net/get-zen_doc/1131118/pub_5ccfa9ef14686000b3028301_5ccfad4da2387100b3054cfe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683" y="1640466"/>
            <a:ext cx="3208453" cy="195715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8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2592288"/>
          </a:xfrm>
        </p:spPr>
        <p:txBody>
          <a:bodyPr>
            <a:noAutofit/>
          </a:bodyPr>
          <a:lstStyle/>
          <a:p>
            <a:r>
              <a:rPr lang="ru-RU" sz="2400" dirty="0"/>
              <a:t>Танковые дивизии немецких захватчиков на Восточном фронте по получению приказа на выдвижение обнаружили, что только 30% техники оказалась боеспособной. Какие грызуны-«диверсанты» вывели из строя вражеские танки?</a:t>
            </a:r>
          </a:p>
        </p:txBody>
      </p:sp>
    </p:spTree>
    <p:extLst>
      <p:ext uri="{BB962C8B-B14F-4D97-AF65-F5344CB8AC3E}">
        <p14:creationId xmlns:p14="http://schemas.microsoft.com/office/powerpoint/2010/main" val="27560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16024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Полевые мыши</a:t>
            </a:r>
            <a:r>
              <a:rPr lang="ru-RU" sz="2400" dirty="0"/>
              <a:t> с </a:t>
            </a:r>
            <a:r>
              <a:rPr lang="ru-RU" sz="2400" dirty="0" smtClean="0"/>
              <a:t>природной способностью пролезать </a:t>
            </a:r>
            <a:r>
              <a:rPr lang="ru-RU" sz="2400" dirty="0"/>
              <a:t>в отверстия до 4 раз меньшие по диаметру, чем диаметр собственного тела, проникли </a:t>
            </a:r>
            <a:r>
              <a:rPr lang="ru-RU" sz="2400" dirty="0" smtClean="0"/>
              <a:t>во вражеские </a:t>
            </a:r>
            <a:r>
              <a:rPr lang="ru-RU" sz="2400" dirty="0"/>
              <a:t>танки через технические отверстия и погрызли электропроводку на </a:t>
            </a:r>
            <a:r>
              <a:rPr lang="ru-RU" sz="2400" dirty="0" smtClean="0"/>
              <a:t>двигателях.</a:t>
            </a:r>
            <a:endParaRPr lang="ru-RU" sz="2400" b="1" dirty="0"/>
          </a:p>
        </p:txBody>
      </p:sp>
      <p:pic>
        <p:nvPicPr>
          <p:cNvPr id="1026" name="Picture 2" descr="https://img-fotki.yandex.ru/get/516187/54462882.44/0_12e353_3f0944d3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76" y="2852936"/>
            <a:ext cx="4977135" cy="354329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1560" y="24208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400" dirty="0" smtClean="0"/>
              <a:t>Назовите фамилию командира эскадрильи, первым совершившим «огненный таран» в годы Великой Отечественной войны.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769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3075"/>
            <a:ext cx="8229600" cy="1467733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Picture 4" descr="http://1pskov.tv/files/DXLFCHG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31798"/>
            <a:ext cx="3744416" cy="328861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panno.stavadm.ru/sites/default/files/veteran/%D1%80%D0%BE%D0%BC%D0%B0%D1%89%D0%B5%D0%BD%D0%BA%D0%BE%20%D0%B1%D0%BE%D1%80%D0%B8%D1%81%20%D1%80%D0%BE%D0%BC%D0%B0%D0%BD%D0%BE%D0%B2%D0%B8%D1%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31798"/>
            <a:ext cx="2360989" cy="328861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2362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400" smtClean="0"/>
              <a:t>Советский летчик </a:t>
            </a:r>
            <a:r>
              <a:rPr lang="ru-RU" sz="2400" b="1" smtClean="0"/>
              <a:t>Николай Гастелло </a:t>
            </a:r>
            <a:r>
              <a:rPr lang="ru-RU" sz="2400" smtClean="0"/>
              <a:t>был капитаном экипажа, совершившего 24 июня 1941 года героический подвиг. Бесстрашный командир направил охваченный пламенем самолёт на скопление автомашин и бензиновых цистерн противника. Десятки германских машин и цистерн взорвались вместе с самолётом героя. Все члены экипажа погибли. Николай Гастелло был посмертно удостоен звания «Героя Советского Союза».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536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47002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ВСЕРОССИЙСКОЕ ДЕТСКО-ЮНОШЕСКОЕ ВОЕННО-ПАТРИОТИЧЕСКОЕ </a:t>
            </a:r>
            <a:b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ОБЩЕСТВЕННОЕ ДВИЖЕНИЕ </a:t>
            </a:r>
            <a:b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«ЮНАРМИЯ»</a:t>
            </a:r>
            <a:r>
              <a:rPr lang="ru-RU" sz="2000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C00000"/>
                </a:solidFill>
                <a:ea typeface="+mn-ea"/>
                <a:cs typeface="+mn-cs"/>
              </a:rPr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0240" y="1628801"/>
            <a:ext cx="7336904" cy="247247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ru-RU" sz="3300" b="1" dirty="0">
                <a:solidFill>
                  <a:srgbClr val="002060"/>
                </a:solidFill>
                <a:latin typeface="Arial Narrow" pitchFamily="34" charset="0"/>
              </a:rPr>
              <a:t>Интерактивная викторина</a:t>
            </a:r>
          </a:p>
          <a:p>
            <a:pPr>
              <a:spcBef>
                <a:spcPts val="0"/>
              </a:spcBef>
            </a:pP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sz="3300" b="1" dirty="0" smtClean="0">
                <a:solidFill>
                  <a:srgbClr val="002060"/>
                </a:solidFill>
                <a:latin typeface="Arial Narrow" pitchFamily="34" charset="0"/>
              </a:rPr>
              <a:t>«Служу Отечеству!»,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посвящённая Дню воинской славы России </a:t>
            </a:r>
            <a:r>
              <a:rPr lang="ru-RU" dirty="0" smtClean="0">
                <a:solidFill>
                  <a:srgbClr val="002060"/>
                </a:solidFill>
              </a:rPr>
              <a:t>—</a:t>
            </a:r>
            <a:r>
              <a:rPr lang="ru-RU" dirty="0"/>
              <a:t> </a:t>
            </a:r>
            <a:endParaRPr lang="ru-RU" dirty="0" smtClean="0"/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Дню защитника Отечества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13906"/>
            <a:ext cx="1673992" cy="1512169"/>
          </a:xfrm>
          <a:prstGeom prst="rect">
            <a:avLst/>
          </a:prstGeom>
          <a:noFill/>
          <a:ln>
            <a:noFill/>
          </a:ln>
          <a:effectLst>
            <a:outerShdw blurRad="76200" dist="76200" dir="8400000" sx="103000" sy="103000" algn="tr" rotWithShape="0">
              <a:prstClr val="black">
                <a:alpha val="23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/>
          <p:cNvSpPr txBox="1"/>
          <p:nvPr/>
        </p:nvSpPr>
        <p:spPr>
          <a:xfrm>
            <a:off x="1342881" y="6165304"/>
            <a:ext cx="6444393" cy="60016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Группа методического обеспечения администрации Главного штаба ВВПОД «ЮНАРМИЯ</a:t>
            </a:r>
            <a:r>
              <a:rPr lang="ru-RU" sz="1400" dirty="0" smtClean="0">
                <a:solidFill>
                  <a:srgbClr val="002060"/>
                </a:solidFill>
                <a:latin typeface="Arial Narrow" pitchFamily="34" charset="0"/>
              </a:rPr>
              <a:t>»</a:t>
            </a:r>
            <a:endParaRPr lang="ru-RU" sz="1400" dirty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                                                               </a:t>
            </a: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Москва </a:t>
            </a: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2021 </a:t>
            </a: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99530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20875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Назовите </a:t>
            </a:r>
            <a:r>
              <a:rPr lang="ru-RU" sz="2400" dirty="0"/>
              <a:t>тыловой уральский </a:t>
            </a:r>
            <a:r>
              <a:rPr lang="ru-RU" sz="2400" dirty="0" smtClean="0"/>
              <a:t>город, названный во </a:t>
            </a:r>
            <a:r>
              <a:rPr lang="ru-RU" sz="2400" dirty="0"/>
              <a:t>время Великой Отечественной войны </a:t>
            </a:r>
            <a:r>
              <a:rPr lang="ru-RU" sz="2400" dirty="0" err="1" smtClean="0"/>
              <a:t>Танкоградом</a:t>
            </a:r>
            <a:r>
              <a:rPr lang="ru-RU" sz="2400" dirty="0" smtClean="0"/>
              <a:t>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3454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2088232"/>
          </a:xfrm>
        </p:spPr>
        <p:txBody>
          <a:bodyPr>
            <a:normAutofit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400" b="1" dirty="0" smtClean="0"/>
              <a:t>Город Челябинск. </a:t>
            </a:r>
            <a:br>
              <a:rPr lang="ru-RU" sz="2400" b="1" dirty="0" smtClean="0"/>
            </a:br>
            <a:r>
              <a:rPr lang="ru-RU" sz="2400" dirty="0" smtClean="0"/>
              <a:t>Челябинский тракторный завод выпускал знаменитые </a:t>
            </a:r>
          </a:p>
          <a:p>
            <a:r>
              <a:rPr lang="ru-RU" sz="2400" dirty="0" smtClean="0"/>
              <a:t>танки Т-34.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5580620" cy="43262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32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1560" y="2492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400" dirty="0"/>
              <a:t> Шпагин Георгий Семенович, </a:t>
            </a:r>
            <a:r>
              <a:rPr lang="ru-RU" sz="2400" dirty="0" err="1"/>
              <a:t>Судаев</a:t>
            </a:r>
            <a:r>
              <a:rPr lang="ru-RU" sz="2400" dirty="0"/>
              <a:t> Алексей Иванович, Василий Алексеевич Дегтярев</a:t>
            </a:r>
            <a:r>
              <a:rPr lang="ru-RU" sz="2400" dirty="0" smtClean="0"/>
              <a:t> внесли неоценимый вклад </a:t>
            </a:r>
            <a:r>
              <a:rPr lang="ru-RU" sz="2400" dirty="0"/>
              <a:t>в Великую </a:t>
            </a:r>
            <a:r>
              <a:rPr lang="ru-RU" sz="2400" dirty="0" smtClean="0"/>
              <a:t>Победу. В чем он заключался?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130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54373"/>
            <a:ext cx="8229600" cy="1502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400" dirty="0"/>
              <a:t>Шпагин Георгий Семенович, </a:t>
            </a:r>
            <a:r>
              <a:rPr lang="ru-RU" sz="2400" dirty="0" err="1"/>
              <a:t>Судаев</a:t>
            </a:r>
            <a:r>
              <a:rPr lang="ru-RU" sz="2400" dirty="0"/>
              <a:t> Алексей Иванович, Василий Алексеевич Дегтярев </a:t>
            </a:r>
            <a:r>
              <a:rPr lang="ru-RU" sz="2400" dirty="0" smtClean="0"/>
              <a:t>- </a:t>
            </a:r>
            <a:r>
              <a:rPr lang="ru-RU" sz="2400" b="1" dirty="0" smtClean="0"/>
              <a:t>выдающиеся советские конструкторы стрелкового оружия.</a:t>
            </a:r>
            <a:endParaRPr lang="ru-RU" sz="2400" b="1" dirty="0"/>
          </a:p>
        </p:txBody>
      </p:sp>
      <p:pic>
        <p:nvPicPr>
          <p:cNvPr id="4" name="Picture 2" descr="http://1941-1945.at.ua/pic/Shpag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51" y="1948582"/>
            <a:ext cx="1402548" cy="196356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8855" y="4081597"/>
            <a:ext cx="21414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Шпагин Георгий Семенович, </a:t>
            </a:r>
            <a:r>
              <a:rPr lang="ru-RU" sz="1600" dirty="0">
                <a:solidFill>
                  <a:srgbClr val="002060"/>
                </a:solidFill>
              </a:rPr>
              <a:t>создатель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пистолета-пулемета ППШ-41. </a:t>
            </a:r>
          </a:p>
        </p:txBody>
      </p:sp>
      <p:pic>
        <p:nvPicPr>
          <p:cNvPr id="6" name="Picture 8" descr="http://1941-1945.at.ua/pic/Suda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45" y="1898255"/>
            <a:ext cx="1354855" cy="201389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99792" y="4033837"/>
            <a:ext cx="26549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Судаев Алексей Иванович</a:t>
            </a:r>
            <a:r>
              <a:rPr lang="ru-RU" sz="1600" dirty="0">
                <a:solidFill>
                  <a:srgbClr val="002060"/>
                </a:solidFill>
              </a:rPr>
              <a:t>, создатель лучшего пистолета-пулемета Второй Мировой Войны </a:t>
            </a:r>
            <a:r>
              <a:rPr lang="ru-RU" sz="1600" dirty="0" smtClean="0">
                <a:solidFill>
                  <a:srgbClr val="002060"/>
                </a:solidFill>
              </a:rPr>
              <a:t>ППС-42, ППС - 43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8" name="Picture 10" descr="http://weaponland.ru/images/statyi/pistol-pulem-1/2/PPSA-41-OP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32" y="5381157"/>
            <a:ext cx="2176142" cy="114927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zonwar.ru/images/pp/pps_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381158"/>
            <a:ext cx="2750617" cy="11492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120" y="1907857"/>
            <a:ext cx="3595602" cy="196356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587429-D7E6-AA43-A3FE-B3963CF2A582}"/>
              </a:ext>
            </a:extLst>
          </p:cNvPr>
          <p:cNvSpPr txBox="1"/>
          <p:nvPr/>
        </p:nvSpPr>
        <p:spPr>
          <a:xfrm>
            <a:off x="5455159" y="4033837"/>
            <a:ext cx="3516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Василий Алексеевич Дегтярёв </a:t>
            </a:r>
            <a:r>
              <a:rPr lang="ru-RU" sz="1600" dirty="0">
                <a:solidFill>
                  <a:srgbClr val="002060"/>
                </a:solidFill>
              </a:rPr>
              <a:t>разработал:</a:t>
            </a:r>
            <a:r>
              <a:rPr lang="ru-RU" sz="1600" b="1" dirty="0">
                <a:solidFill>
                  <a:srgbClr val="002060"/>
                </a:solidFill>
              </a:rPr>
              <a:t>  </a:t>
            </a:r>
            <a:r>
              <a:rPr lang="ru-RU" sz="1600" dirty="0">
                <a:solidFill>
                  <a:srgbClr val="002060"/>
                </a:solidFill>
              </a:rPr>
              <a:t>противотанковое ружье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ПТРД, </a:t>
            </a:r>
            <a:r>
              <a:rPr lang="ru-RU" sz="1600" dirty="0">
                <a:solidFill>
                  <a:srgbClr val="002060"/>
                </a:solidFill>
              </a:rPr>
              <a:t>ручной пулемет РПД-44</a:t>
            </a:r>
          </a:p>
        </p:txBody>
      </p:sp>
    </p:spTree>
    <p:extLst>
      <p:ext uri="{BB962C8B-B14F-4D97-AF65-F5344CB8AC3E}">
        <p14:creationId xmlns:p14="http://schemas.microsoft.com/office/powerpoint/2010/main" val="37205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265030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Назовите виды Вооруженных Сил Российской Федерации.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4238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hub.ldpr.ru/media/images/094d973f5d3a20106919a33f604e1220157ad8cf71d6f75254861c2da8b8124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19" y="306382"/>
            <a:ext cx="3942845" cy="253327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3162513"/>
            <a:ext cx="3063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Сухопутные войска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https://neprizyvnoi.ru/wp-content/uploads/2021/01/kosmicheskie-vojska-arm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462" y="318080"/>
            <a:ext cx="3807752" cy="252157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16187" y="6278447"/>
            <a:ext cx="3869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Военно-Морской Флот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51172" y="3122463"/>
            <a:ext cx="4392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Воздушно-космические силы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078" name="Picture 6" descr="http://i.mycdn.me/i?r=AzEPZsRbOZEKgBhR0XGMT1Rk7krJzCqMfFKEv11rzUV4OaaKTM5SRkZCeTgDn6uOy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91151"/>
            <a:ext cx="3464967" cy="23111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60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прозвали военные инженеры 30-миллиметровую </a:t>
            </a:r>
            <a:r>
              <a:rPr lang="ru-RU" dirty="0"/>
              <a:t>авиационную автоматическую пушку 9А-4071 за изящную простоту </a:t>
            </a:r>
            <a:r>
              <a:rPr lang="ru-RU" dirty="0" smtClean="0"/>
              <a:t>применения: «</a:t>
            </a:r>
            <a:r>
              <a:rPr lang="ru-RU" dirty="0" err="1"/>
              <a:t>Б</a:t>
            </a:r>
            <a:r>
              <a:rPr lang="ru-RU" dirty="0" err="1" smtClean="0"/>
              <a:t>алеринка</a:t>
            </a:r>
            <a:r>
              <a:rPr lang="ru-RU" dirty="0" smtClean="0"/>
              <a:t>», «Стюардесса» или «Грация». Выберите правильный ответ.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802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78621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«</a:t>
            </a:r>
            <a:r>
              <a:rPr lang="ru-RU" sz="2400" b="1" dirty="0" err="1" smtClean="0"/>
              <a:t>Балеринка</a:t>
            </a:r>
            <a:r>
              <a:rPr lang="ru-RU" sz="2400" b="1" dirty="0" smtClean="0"/>
              <a:t>». </a:t>
            </a:r>
            <a:r>
              <a:rPr lang="ru-RU" sz="2400" dirty="0" smtClean="0"/>
              <a:t>Названия </a:t>
            </a:r>
            <a:r>
              <a:rPr lang="ru-RU" sz="2400" dirty="0"/>
              <a:t>многих видов вооружений в оригинале звучат слишком громоздко, поэтому военные инженеры придумывают для них лаконичные и образные имена.</a:t>
            </a:r>
          </a:p>
        </p:txBody>
      </p:sp>
      <p:pic>
        <p:nvPicPr>
          <p:cNvPr id="4098" name="Picture 2" descr="http://warweapons.ru/wp-content/uploads/2013/02/wpid-6mO9Uk-I07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276872"/>
            <a:ext cx="5753100" cy="359092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07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786210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ru-RU" dirty="0"/>
              <a:t>Сколько раз должны повысить в звании старшего лейтенанта</a:t>
            </a:r>
            <a:r>
              <a:rPr lang="ru-RU" dirty="0" smtClean="0"/>
              <a:t>, чтобы </a:t>
            </a:r>
            <a:r>
              <a:rPr lang="ru-RU" dirty="0"/>
              <a:t>он стал полковником?</a:t>
            </a:r>
          </a:p>
        </p:txBody>
      </p:sp>
    </p:spTree>
    <p:extLst>
      <p:ext uri="{BB962C8B-B14F-4D97-AF65-F5344CB8AC3E}">
        <p14:creationId xmlns:p14="http://schemas.microsoft.com/office/powerpoint/2010/main" val="39650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016224"/>
          </a:xfrm>
        </p:spPr>
        <p:txBody>
          <a:bodyPr>
            <a:noAutofit/>
          </a:bodyPr>
          <a:lstStyle/>
          <a:p>
            <a:r>
              <a:rPr lang="ru-RU" b="1" dirty="0" smtClean="0"/>
              <a:t>Четыре: </a:t>
            </a:r>
            <a:r>
              <a:rPr lang="ru-RU" dirty="0" smtClean="0"/>
              <a:t>старший </a:t>
            </a:r>
            <a:r>
              <a:rPr lang="ru-RU" dirty="0"/>
              <a:t>лейтенант – капитан – майор – подполковник – </a:t>
            </a:r>
            <a:r>
              <a:rPr lang="ru-RU" dirty="0" smtClean="0"/>
              <a:t>полковник.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68" y="1844825"/>
            <a:ext cx="6708113" cy="42484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994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306300"/>
            <a:ext cx="2736304" cy="108012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5935" y="1651001"/>
            <a:ext cx="2736304" cy="108012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Победу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2947132"/>
            <a:ext cx="2736304" cy="108012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0317" y="4211634"/>
            <a:ext cx="2736304" cy="1080120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3811" y="5539394"/>
            <a:ext cx="2736304" cy="1152128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Прямоугольник 194">
            <a:hlinkClick r:id="rId7" action="ppaction://hlinksldjump"/>
          </p:cNvPr>
          <p:cNvSpPr/>
          <p:nvPr/>
        </p:nvSpPr>
        <p:spPr>
          <a:xfrm>
            <a:off x="3338512" y="466320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6" name="Прямоугольник 195">
            <a:hlinkClick r:id="rId8" action="ppaction://hlinksldjump"/>
          </p:cNvPr>
          <p:cNvSpPr/>
          <p:nvPr/>
        </p:nvSpPr>
        <p:spPr>
          <a:xfrm>
            <a:off x="4507132" y="466320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7" name="Прямоугольник 196">
            <a:hlinkClick r:id="rId9" action="ppaction://hlinksldjump"/>
          </p:cNvPr>
          <p:cNvSpPr/>
          <p:nvPr/>
        </p:nvSpPr>
        <p:spPr>
          <a:xfrm>
            <a:off x="5675752" y="485714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300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8" name="Прямоугольник 197">
            <a:hlinkClick r:id="rId10" action="ppaction://hlinksldjump"/>
          </p:cNvPr>
          <p:cNvSpPr/>
          <p:nvPr/>
        </p:nvSpPr>
        <p:spPr>
          <a:xfrm>
            <a:off x="6876528" y="450316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400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9" name="Прямоугольник 198">
            <a:hlinkClick r:id="rId11" action="ppaction://hlinksldjump"/>
          </p:cNvPr>
          <p:cNvSpPr/>
          <p:nvPr/>
        </p:nvSpPr>
        <p:spPr>
          <a:xfrm>
            <a:off x="8109460" y="451572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500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0" name="Прямоугольник 199">
            <a:hlinkClick r:id="rId12" action="ppaction://hlinksldjump"/>
          </p:cNvPr>
          <p:cNvSpPr/>
          <p:nvPr/>
        </p:nvSpPr>
        <p:spPr>
          <a:xfrm>
            <a:off x="3338512" y="1822122"/>
            <a:ext cx="842392" cy="779335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1" name="Прямоугольник 200">
            <a:hlinkClick r:id="rId13" action="ppaction://hlinksldjump"/>
          </p:cNvPr>
          <p:cNvSpPr/>
          <p:nvPr/>
        </p:nvSpPr>
        <p:spPr>
          <a:xfrm>
            <a:off x="4507132" y="1822122"/>
            <a:ext cx="842392" cy="779335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2" name="Прямоугольник 201">
            <a:hlinkClick r:id="rId14" action="ppaction://hlinksldjump"/>
          </p:cNvPr>
          <p:cNvSpPr/>
          <p:nvPr/>
        </p:nvSpPr>
        <p:spPr>
          <a:xfrm>
            <a:off x="5675752" y="1809369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300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3" name="Прямоугольник 202">
            <a:hlinkClick r:id="rId15" action="ppaction://hlinksldjump"/>
          </p:cNvPr>
          <p:cNvSpPr/>
          <p:nvPr/>
        </p:nvSpPr>
        <p:spPr>
          <a:xfrm>
            <a:off x="6896711" y="1822122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400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4" name="Прямоугольник 203">
            <a:hlinkClick r:id="rId16" action="ppaction://hlinksldjump"/>
          </p:cNvPr>
          <p:cNvSpPr/>
          <p:nvPr/>
        </p:nvSpPr>
        <p:spPr>
          <a:xfrm>
            <a:off x="8143222" y="1822122"/>
            <a:ext cx="850942" cy="779335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500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5" name="Прямоугольник 204">
            <a:hlinkClick r:id="rId17" action="ppaction://hlinksldjump"/>
          </p:cNvPr>
          <p:cNvSpPr/>
          <p:nvPr/>
        </p:nvSpPr>
        <p:spPr>
          <a:xfrm>
            <a:off x="3292545" y="3048407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6" name="Прямоугольник 205">
            <a:hlinkClick r:id="rId18" action="ppaction://hlinksldjump"/>
          </p:cNvPr>
          <p:cNvSpPr/>
          <p:nvPr/>
        </p:nvSpPr>
        <p:spPr>
          <a:xfrm>
            <a:off x="4494966" y="3048407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7" name="Прямоугольник 206">
            <a:hlinkClick r:id="rId19" action="ppaction://hlinksldjump"/>
          </p:cNvPr>
          <p:cNvSpPr/>
          <p:nvPr/>
        </p:nvSpPr>
        <p:spPr>
          <a:xfrm>
            <a:off x="5674107" y="3059249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300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8" name="Прямоугольник 207">
            <a:hlinkClick r:id="rId20" action="ppaction://hlinksldjump"/>
          </p:cNvPr>
          <p:cNvSpPr/>
          <p:nvPr/>
        </p:nvSpPr>
        <p:spPr>
          <a:xfrm>
            <a:off x="6893228" y="3059249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400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9" name="Прямоугольник 208">
            <a:hlinkClick r:id="rId21" action="ppaction://hlinksldjump"/>
          </p:cNvPr>
          <p:cNvSpPr/>
          <p:nvPr/>
        </p:nvSpPr>
        <p:spPr>
          <a:xfrm>
            <a:off x="8146630" y="3059249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500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0" name="Прямоугольник 209">
            <a:hlinkClick r:id="rId22" action="ppaction://hlinksldjump"/>
          </p:cNvPr>
          <p:cNvSpPr/>
          <p:nvPr/>
        </p:nvSpPr>
        <p:spPr>
          <a:xfrm>
            <a:off x="3360740" y="4274693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1" name="Прямоугольник 210">
            <a:hlinkClick r:id="rId23" action="ppaction://hlinksldjump"/>
          </p:cNvPr>
          <p:cNvSpPr/>
          <p:nvPr/>
        </p:nvSpPr>
        <p:spPr>
          <a:xfrm>
            <a:off x="4512884" y="4274693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2" name="Прямоугольник 211">
            <a:hlinkClick r:id="rId24" action="ppaction://hlinksldjump"/>
          </p:cNvPr>
          <p:cNvSpPr/>
          <p:nvPr/>
        </p:nvSpPr>
        <p:spPr>
          <a:xfrm>
            <a:off x="5704797" y="4274693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300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3" name="Прямоугольник 212">
            <a:hlinkClick r:id="rId25" action="ppaction://hlinksldjump"/>
          </p:cNvPr>
          <p:cNvSpPr/>
          <p:nvPr/>
        </p:nvSpPr>
        <p:spPr>
          <a:xfrm>
            <a:off x="6896711" y="4259948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400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4" name="Прямоугольник 213">
            <a:hlinkClick r:id="rId26" action="ppaction://hlinksldjump"/>
          </p:cNvPr>
          <p:cNvSpPr/>
          <p:nvPr/>
        </p:nvSpPr>
        <p:spPr>
          <a:xfrm>
            <a:off x="8143222" y="4243423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500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6" name="Прямоугольник 215">
            <a:hlinkClick r:id="rId27" action="ppaction://hlinksldjump"/>
          </p:cNvPr>
          <p:cNvSpPr/>
          <p:nvPr/>
        </p:nvSpPr>
        <p:spPr>
          <a:xfrm>
            <a:off x="3360740" y="5638747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7" name="Прямоугольник 216">
            <a:hlinkClick r:id="rId28" action="ppaction://hlinksldjump"/>
          </p:cNvPr>
          <p:cNvSpPr/>
          <p:nvPr/>
        </p:nvSpPr>
        <p:spPr>
          <a:xfrm>
            <a:off x="4512884" y="5638747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8" name="Прямоугольник 217">
            <a:hlinkClick r:id="rId29" action="ppaction://hlinksldjump"/>
          </p:cNvPr>
          <p:cNvSpPr/>
          <p:nvPr/>
        </p:nvSpPr>
        <p:spPr>
          <a:xfrm>
            <a:off x="5706360" y="5638747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300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9" name="Прямоугольник 218">
            <a:hlinkClick r:id="rId30" action="ppaction://hlinksldjump"/>
          </p:cNvPr>
          <p:cNvSpPr/>
          <p:nvPr/>
        </p:nvSpPr>
        <p:spPr>
          <a:xfrm>
            <a:off x="6937060" y="5638747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400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0" name="Прямоугольник 219">
            <a:hlinkClick r:id="rId31" action="ppaction://hlinksldjump"/>
          </p:cNvPr>
          <p:cNvSpPr/>
          <p:nvPr/>
        </p:nvSpPr>
        <p:spPr>
          <a:xfrm>
            <a:off x="8146630" y="5638747"/>
            <a:ext cx="842392" cy="792088"/>
          </a:xfrm>
          <a:prstGeom prst="rect">
            <a:avLst/>
          </a:prstGeom>
          <a:gradFill flip="none" rotWithShape="1">
            <a:gsLst>
              <a:gs pos="31000">
                <a:schemeClr val="bg1">
                  <a:lumMod val="65000"/>
                  <a:tint val="66000"/>
                  <a:satMod val="160000"/>
                </a:schemeClr>
              </a:gs>
              <a:gs pos="5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500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2908667"/>
            <a:ext cx="269869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Служу России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8317" y="4389180"/>
            <a:ext cx="26986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Ребусы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51222" y="384695"/>
            <a:ext cx="26986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Даты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82056" y="5491193"/>
            <a:ext cx="269869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Славная рать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98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</p:childTnLst>
        </p:cTn>
      </p:par>
    </p:tnLst>
    <p:bldLst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6" grpId="0" animBg="1"/>
      <p:bldP spid="217" grpId="0" animBg="1"/>
      <p:bldP spid="218" grpId="0" animBg="1"/>
      <p:bldP spid="219" grpId="0" animBg="1"/>
      <p:bldP spid="2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4401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Как звучит девиз Воздушно-десантных войск?</a:t>
            </a:r>
            <a:br>
              <a:rPr lang="ru-RU" sz="24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4519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«Никто кроме нас»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2492896"/>
            <a:ext cx="3654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a.d-cd.net/bdbb10es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5310590" cy="424847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3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961" y="1772816"/>
            <a:ext cx="5795537" cy="38698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41336" y="537760"/>
            <a:ext cx="5557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Какое звание у офицера на фотографии?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3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152" y="1510850"/>
            <a:ext cx="8229600" cy="293060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Вице-адмирал</a:t>
            </a:r>
            <a:r>
              <a:rPr lang="ru-RU" sz="2400" dirty="0" smtClean="0"/>
              <a:t> - воинское</a:t>
            </a:r>
            <a:r>
              <a:rPr lang="ru-RU" sz="2400" dirty="0"/>
              <a:t> звание высшего командного состава в военно-морских флотах, соответствующее общевойсковому званию генерал-лейтенант.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63752" y="425923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33915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Разгадай ребус</a:t>
            </a:r>
            <a:endParaRPr lang="ru-RU" sz="2400" dirty="0"/>
          </a:p>
        </p:txBody>
      </p:sp>
      <p:pic>
        <p:nvPicPr>
          <p:cNvPr id="5122" name="Picture 2" descr="ребу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701" y="2764441"/>
            <a:ext cx="14954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08" y="2807302"/>
            <a:ext cx="16573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710" y="2850163"/>
            <a:ext cx="19050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948" y="2845746"/>
            <a:ext cx="386117" cy="1819277"/>
          </a:xfrm>
          <a:prstGeom prst="rect">
            <a:avLst/>
          </a:prstGeom>
          <a:noFill/>
        </p:spPr>
      </p:pic>
      <p:pic>
        <p:nvPicPr>
          <p:cNvPr id="12" name="Picture 6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196" y="2856305"/>
            <a:ext cx="386117" cy="1819277"/>
          </a:xfrm>
          <a:prstGeom prst="rect">
            <a:avLst/>
          </a:prstGeom>
          <a:noFill/>
        </p:spPr>
      </p:pic>
      <p:pic>
        <p:nvPicPr>
          <p:cNvPr id="13" name="Picture 6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444" y="2845399"/>
            <a:ext cx="386117" cy="1819277"/>
          </a:xfrm>
          <a:prstGeom prst="rect">
            <a:avLst/>
          </a:prstGeom>
          <a:noFill/>
        </p:spPr>
      </p:pic>
      <p:pic>
        <p:nvPicPr>
          <p:cNvPr id="5134" name="Picture 14" descr="ребус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47" y="2856305"/>
            <a:ext cx="682679" cy="94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95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9614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Защитник</a:t>
            </a:r>
            <a:endParaRPr lang="ru-RU" sz="2400" b="1" dirty="0"/>
          </a:p>
        </p:txBody>
      </p:sp>
      <p:pic>
        <p:nvPicPr>
          <p:cNvPr id="4100" name="Picture 4" descr="https://bel.cultreg.ru/uploads/30a15f3beca99534b83aee41723cdf6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5731690" cy="40285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90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021" y="476672"/>
            <a:ext cx="8229600" cy="1080120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Разгадай ребус</a:t>
            </a:r>
            <a:endParaRPr lang="ru-RU" sz="2400" dirty="0"/>
          </a:p>
        </p:txBody>
      </p:sp>
      <p:pic>
        <p:nvPicPr>
          <p:cNvPr id="6146" name="Picture 2" descr="ребу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1219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96" y="2492896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821" y="2492896"/>
            <a:ext cx="19050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22" y="2492896"/>
            <a:ext cx="22096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ребус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39" y="2492896"/>
            <a:ext cx="2366082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ребус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35289"/>
            <a:ext cx="544066" cy="31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44580" y="4653137"/>
            <a:ext cx="760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= Д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Бородино</a:t>
            </a:r>
            <a:endParaRPr lang="ru-RU" sz="2400" b="1" dirty="0"/>
          </a:p>
        </p:txBody>
      </p:sp>
      <p:pic>
        <p:nvPicPr>
          <p:cNvPr id="7170" name="Picture 2" descr="https://ds05.infourok.ru/uploads/ex/0e47/00135bae-50a3a21b/hello_html_279a33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6172113" cy="496855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2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Разгадай ребус</a:t>
            </a:r>
            <a:endParaRPr lang="ru-RU" sz="2400" dirty="0"/>
          </a:p>
        </p:txBody>
      </p:sp>
      <p:pic>
        <p:nvPicPr>
          <p:cNvPr id="8194" name="Picture 2" descr="ребу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6912"/>
            <a:ext cx="19050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36912"/>
            <a:ext cx="288032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232" y="2651222"/>
            <a:ext cx="288032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264" y="2651222"/>
            <a:ext cx="2310078" cy="156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342" y="2651222"/>
            <a:ext cx="403778" cy="158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51222"/>
            <a:ext cx="403778" cy="158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ребус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897" y="2651222"/>
            <a:ext cx="2108201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0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95" y="404664"/>
            <a:ext cx="8229600" cy="8640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Патриот</a:t>
            </a:r>
            <a:endParaRPr lang="ru-RU" sz="2400" b="1" dirty="0"/>
          </a:p>
        </p:txBody>
      </p:sp>
      <p:pic>
        <p:nvPicPr>
          <p:cNvPr id="9218" name="Picture 2" descr="https://stolicaonego.ru/vote2020/images/news/0/12/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95" y="1838612"/>
            <a:ext cx="7994499" cy="417646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2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800200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Назовите 3 </a:t>
            </a:r>
            <a:r>
              <a:rPr lang="ru-RU" sz="2400" dirty="0" smtClean="0"/>
              <a:t>предшествующих </a:t>
            </a:r>
            <a:r>
              <a:rPr lang="ru-RU" sz="2400" dirty="0" smtClean="0"/>
              <a:t>названия Дня воинской славы России - Дня </a:t>
            </a:r>
            <a:r>
              <a:rPr lang="ru-RU" sz="2400" dirty="0"/>
              <a:t>защитника </a:t>
            </a:r>
            <a:r>
              <a:rPr lang="ru-RU" sz="2400" dirty="0" smtClean="0"/>
              <a:t>Отечества, празднуемого ежегодно 23 февраля.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295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Разгадай ребус</a:t>
            </a:r>
            <a:endParaRPr lang="ru-RU" dirty="0"/>
          </a:p>
        </p:txBody>
      </p:sp>
      <p:pic>
        <p:nvPicPr>
          <p:cNvPr id="10242" name="Picture 2" descr="ребу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355" y="2564904"/>
            <a:ext cx="1219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63" y="2564904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088" y="256490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64904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ребус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64904"/>
            <a:ext cx="14954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7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Берет</a:t>
            </a:r>
            <a:endParaRPr lang="ru-RU" sz="2400" b="1" dirty="0"/>
          </a:p>
        </p:txBody>
      </p:sp>
      <p:pic>
        <p:nvPicPr>
          <p:cNvPr id="11266" name="Picture 2" descr="https://www.krympatriotcentr.ru/wp-content/uploads/2017/02/beret_unarm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9" y="2060848"/>
            <a:ext cx="7600950" cy="29337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008112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Разгадай ребус</a:t>
            </a:r>
            <a:endParaRPr lang="ru-RU" dirty="0"/>
          </a:p>
        </p:txBody>
      </p:sp>
      <p:pic>
        <p:nvPicPr>
          <p:cNvPr id="12290" name="Picture 2" descr="ребу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06" y="2191206"/>
            <a:ext cx="1619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7" y="4448309"/>
            <a:ext cx="4000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4324454"/>
            <a:ext cx="758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 = Т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2294" name="Picture 6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60" y="2191206"/>
            <a:ext cx="15525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412" y="2233863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ребус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537" y="2233863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ребус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681" y="2233863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ребус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662" y="2225339"/>
            <a:ext cx="2102772" cy="191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633" y="4448309"/>
            <a:ext cx="4000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637739" y="4324454"/>
            <a:ext cx="744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1 = Р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8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Артиллерист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04269" y="2103275"/>
            <a:ext cx="4565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pbs.twimg.com/media/DcggUOOW4AAC3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56" y="1052736"/>
            <a:ext cx="7452826" cy="496855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2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Сколько </a:t>
            </a:r>
            <a:r>
              <a:rPr lang="ru-RU" dirty="0"/>
              <a:t>битв проиграл </a:t>
            </a:r>
            <a:r>
              <a:rPr lang="ru-RU" dirty="0" smtClean="0"/>
              <a:t>русский полководец</a:t>
            </a:r>
            <a:br>
              <a:rPr lang="ru-RU" dirty="0" smtClean="0"/>
            </a:br>
            <a:r>
              <a:rPr lang="ru-RU" dirty="0" smtClean="0"/>
              <a:t>Александр Васильевич </a:t>
            </a:r>
            <a:r>
              <a:rPr lang="ru-RU" dirty="0"/>
              <a:t>Суворов?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194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47525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полководец, основоположник русской военной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теории, генералиссимус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генерал-фельдмаршал, генерал-фельдмаршал Священной Римской империи, великий маршал войск пьемонтских, кавалер всех российских орденов своего времени, вручавшихся мужчинам, а также семи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иностранных,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Суворов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 проиграл ни одного сражения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их было более 60.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multiurok.ru/img/312085/image_5a1876b754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3128"/>
            <a:ext cx="3633693" cy="545053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5702678"/>
            <a:ext cx="56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Стреляй редко, да метко, штыком коли крепко. Пуля — дура, штык — молодец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А.В. Суворов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37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Как называется часть войск, идущая впереди главных сил?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51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dirty="0"/>
              <a:t>Называется такой отряд "</a:t>
            </a:r>
            <a:r>
              <a:rPr lang="ru-RU" b="1" dirty="0"/>
              <a:t>авангард</a:t>
            </a:r>
            <a:r>
              <a:rPr lang="ru-RU" dirty="0"/>
              <a:t>" - от французских слов </a:t>
            </a:r>
            <a:r>
              <a:rPr lang="ru-RU" dirty="0" err="1"/>
              <a:t>avant</a:t>
            </a:r>
            <a:r>
              <a:rPr lang="ru-RU" dirty="0"/>
              <a:t> - впереди и </a:t>
            </a:r>
            <a:r>
              <a:rPr lang="ru-RU" dirty="0" err="1"/>
              <a:t>garde</a:t>
            </a:r>
            <a:r>
              <a:rPr lang="ru-RU" dirty="0"/>
              <a:t> - охрана, стража</a:t>
            </a:r>
            <a:endParaRPr lang="ru-RU" sz="2400" dirty="0"/>
          </a:p>
        </p:txBody>
      </p:sp>
      <p:pic>
        <p:nvPicPr>
          <p:cNvPr id="3" name="Picture 2" descr="https://img-fotki.yandex.ru/get/1101163/115662641.300/0_1a3d42_a2200b80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43946"/>
            <a:ext cx="6198742" cy="41283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4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8229600" cy="295232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«Победить не берусь, перехитрить попробую».</a:t>
            </a:r>
            <a:r>
              <a:rPr lang="ru-RU" sz="2700" dirty="0" smtClean="0"/>
              <a:t> Об авторе этой знаменитой фразы современники </a:t>
            </a:r>
            <a:r>
              <a:rPr lang="ru-RU" sz="2700" dirty="0" smtClean="0"/>
              <a:t>говорили: </a:t>
            </a:r>
            <a:r>
              <a:rPr lang="ru-RU" sz="2700" dirty="0" smtClean="0"/>
              <a:t>«старый лис Севера», «…он поклонится раз, а обманет десять раз», «</a:t>
            </a:r>
            <a:r>
              <a:rPr lang="ru-RU" sz="2700" dirty="0"/>
              <a:t>в его лице было много жизни, хотя он лишился одного </a:t>
            </a:r>
            <a:r>
              <a:rPr lang="ru-RU" sz="2700" dirty="0" smtClean="0"/>
              <a:t>глаза». </a:t>
            </a:r>
            <a:br>
              <a:rPr lang="ru-RU" sz="2700" dirty="0" smtClean="0"/>
            </a:br>
            <a:r>
              <a:rPr lang="ru-RU" sz="2700" dirty="0" smtClean="0"/>
              <a:t>О каком русском полководце идет речь?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738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574665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/>
              <a:t>Михаи́л </a:t>
            </a:r>
            <a:r>
              <a:rPr lang="ru-RU" sz="2400" b="1" dirty="0" err="1"/>
              <a:t>Илларио́нович</a:t>
            </a:r>
            <a:r>
              <a:rPr lang="ru-RU" sz="2400" b="1" dirty="0"/>
              <a:t> </a:t>
            </a:r>
            <a:r>
              <a:rPr lang="ru-RU" sz="2400" b="1" dirty="0" err="1"/>
              <a:t>Куту́зов</a:t>
            </a:r>
            <a:r>
              <a:rPr lang="ru-RU" sz="2400" b="1" dirty="0"/>
              <a:t> </a:t>
            </a:r>
            <a:r>
              <a:rPr lang="ru-RU" sz="2400" dirty="0"/>
              <a:t>— русский полководец, государственный деятель и дипломат, генерал-фельдмаршал из рода Голенищевых-Кутузовых, участник русско-турецких войн, главнокомандующий русской армией во время Отечественной войны 1812 года, Казанский, Вятский и Литовский генерал-губернатор, Санкт-Петербургский и Киевский военный губернатор.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 descr="https://avatars.mds.yandex.net/get-zen_doc/3989805/pub_5fd4d2bb64f2df18972c54df_5fd4d3889480ec78dcc777a5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85558"/>
            <a:ext cx="3912069" cy="512480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4255" y="5695220"/>
            <a:ext cx="62722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выше чести, чем носить русский мундир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М.И. Кутузов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Дата 23 февраля ежегодно отмечалась как:</a:t>
            </a:r>
            <a:br>
              <a:rPr lang="ru-RU" sz="2400" dirty="0" smtClean="0"/>
            </a:br>
            <a:r>
              <a:rPr lang="ru-RU" sz="2400" b="1" dirty="0" smtClean="0"/>
              <a:t>«День </a:t>
            </a:r>
            <a:r>
              <a:rPr lang="ru-RU" sz="2400" b="1" dirty="0"/>
              <a:t>Красной </a:t>
            </a:r>
            <a:r>
              <a:rPr lang="ru-RU" sz="2400" b="1" dirty="0" smtClean="0"/>
              <a:t>Армии»</a:t>
            </a:r>
            <a:r>
              <a:rPr lang="ru-RU" sz="2400" dirty="0"/>
              <a:t> (</a:t>
            </a:r>
            <a:r>
              <a:rPr lang="ru-RU" sz="2400" dirty="0" smtClean="0"/>
              <a:t>с </a:t>
            </a:r>
            <a:r>
              <a:rPr lang="ru-RU" sz="2400" dirty="0"/>
              <a:t>1922 </a:t>
            </a:r>
            <a:r>
              <a:rPr lang="ru-RU" sz="2400" dirty="0" smtClean="0"/>
              <a:t>года) </a:t>
            </a:r>
            <a:br>
              <a:rPr lang="ru-RU" sz="2400" dirty="0" smtClean="0"/>
            </a:br>
            <a:r>
              <a:rPr lang="ru-RU" sz="2400" b="1" dirty="0" smtClean="0"/>
              <a:t>«День </a:t>
            </a:r>
            <a:r>
              <a:rPr lang="ru-RU" sz="2400" b="1" dirty="0"/>
              <a:t>Советской </a:t>
            </a:r>
            <a:r>
              <a:rPr lang="ru-RU" sz="2400" b="1" dirty="0" smtClean="0"/>
              <a:t>армии»</a:t>
            </a:r>
            <a:r>
              <a:rPr lang="ru-RU" sz="2400" dirty="0"/>
              <a:t> </a:t>
            </a:r>
            <a:r>
              <a:rPr lang="ru-RU" sz="2400" dirty="0" smtClean="0"/>
              <a:t>(1946 года) </a:t>
            </a:r>
            <a:br>
              <a:rPr lang="ru-RU" sz="2400" dirty="0" smtClean="0"/>
            </a:br>
            <a:r>
              <a:rPr lang="ru-RU" sz="2400" b="1" dirty="0" smtClean="0"/>
              <a:t>«День </a:t>
            </a:r>
            <a:r>
              <a:rPr lang="ru-RU" sz="2400" b="1" dirty="0"/>
              <a:t>Советской армии и Военно-морского флота</a:t>
            </a:r>
            <a:r>
              <a:rPr lang="ru-RU" sz="2400" b="1" dirty="0" smtClean="0"/>
              <a:t>»</a:t>
            </a:r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/>
              <a:t>(</a:t>
            </a:r>
            <a:r>
              <a:rPr lang="ru-RU" sz="2400" dirty="0" smtClean="0"/>
              <a:t>1949 года </a:t>
            </a:r>
            <a:r>
              <a:rPr lang="ru-RU" sz="2400" dirty="0"/>
              <a:t>по 1992 </a:t>
            </a:r>
            <a:r>
              <a:rPr lang="ru-RU" sz="2400" dirty="0" smtClean="0"/>
              <a:t>год)</a:t>
            </a:r>
            <a:endParaRPr lang="ru-RU" sz="1800" b="1" dirty="0"/>
          </a:p>
        </p:txBody>
      </p:sp>
      <p:pic>
        <p:nvPicPr>
          <p:cNvPr id="5122" name="Picture 2" descr="https://pbs.twimg.com/media/DWsklxyV4AAkN7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87098"/>
            <a:ext cx="2740030" cy="2194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bs.twimg.com/media/ERaRgbBX0AAbi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026" y="2467957"/>
            <a:ext cx="2471663" cy="30818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7.hostingkartinok.com/uploads/images/2015/02/3a470ea2a078745c9a7bed41a9d759f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509" y="3248547"/>
            <a:ext cx="3231266" cy="23012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9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32856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/>
              <a:t>Как называется жанр изобразительного искусства, посвященный военной теме?</a:t>
            </a:r>
          </a:p>
        </p:txBody>
      </p:sp>
    </p:spTree>
    <p:extLst>
      <p:ext uri="{BB962C8B-B14F-4D97-AF65-F5344CB8AC3E}">
        <p14:creationId xmlns:p14="http://schemas.microsoft.com/office/powerpoint/2010/main" val="25405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3528" y="216710"/>
            <a:ext cx="8445624" cy="1374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400" b="1" dirty="0" smtClean="0"/>
              <a:t>Батальный жанр. </a:t>
            </a:r>
            <a:r>
              <a:rPr lang="ru-RU" sz="2400" dirty="0" smtClean="0"/>
              <a:t>Главное место в батальном жанре занимают сцены сухопутных, морских сражений и военных походов. </a:t>
            </a:r>
            <a:endParaRPr lang="ru-RU" sz="2000" dirty="0"/>
          </a:p>
        </p:txBody>
      </p:sp>
      <p:pic>
        <p:nvPicPr>
          <p:cNvPr id="5" name="Picture 4" descr="Батальный жанр. Василий Суриков. «Переход Суворова через Альпы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91399"/>
            <a:ext cx="3514294" cy="48619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28184" y="5157192"/>
            <a:ext cx="2282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В.И. Суриков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2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4018458"/>
          </a:xfrm>
        </p:spPr>
        <p:txBody>
          <a:bodyPr>
            <a:normAutofit/>
          </a:bodyPr>
          <a:lstStyle/>
          <a:p>
            <a:r>
              <a:rPr lang="ru-RU" sz="2400" dirty="0"/>
              <a:t>В</a:t>
            </a:r>
            <a:r>
              <a:rPr lang="ru-RU" sz="2400" dirty="0" smtClean="0"/>
              <a:t> </a:t>
            </a:r>
            <a:r>
              <a:rPr lang="ru-RU" sz="2400" dirty="0"/>
              <a:t>1697—1698 </a:t>
            </a:r>
            <a:r>
              <a:rPr lang="ru-RU" sz="2400" dirty="0" smtClean="0"/>
              <a:t>годах совершена дипломатическая миссия в Европу Великих полномочных послов Русского царства, среди которых было более 20 дворян, около 35 </a:t>
            </a:r>
            <a:r>
              <a:rPr lang="ru-RU" sz="2400" dirty="0" smtClean="0"/>
              <a:t>волонтёров. Одним из волонтёров был урядник</a:t>
            </a:r>
            <a:r>
              <a:rPr lang="ru-RU" sz="2400" dirty="0"/>
              <a:t> Преображенского полка Пётр </a:t>
            </a:r>
            <a:r>
              <a:rPr lang="ru-RU" sz="2400" dirty="0" smtClean="0"/>
              <a:t>Михайлов. Имя этого урядника навсегда осталось в истории нашей страны.</a:t>
            </a:r>
            <a:r>
              <a:rPr lang="ru-RU" sz="2400" dirty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Как так получилось?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395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512168"/>
          </a:xfrm>
        </p:spPr>
        <p:txBody>
          <a:bodyPr>
            <a:normAutofit/>
          </a:bodyPr>
          <a:lstStyle/>
          <a:p>
            <a:r>
              <a:rPr lang="ru-RU" sz="2400" dirty="0"/>
              <a:t>У</a:t>
            </a:r>
            <a:r>
              <a:rPr lang="ru-RU" sz="2400" dirty="0" smtClean="0"/>
              <a:t>рядник Преображенского полка Петр Михайлов – это царь </a:t>
            </a:r>
            <a:r>
              <a:rPr lang="ru-RU" sz="2400" b="1" dirty="0" smtClean="0"/>
              <a:t>Петр </a:t>
            </a:r>
            <a:r>
              <a:rPr lang="en-US" sz="2400" b="1" dirty="0" smtClean="0"/>
              <a:t>I</a:t>
            </a:r>
            <a:r>
              <a:rPr lang="ru-RU" sz="2400" dirty="0" smtClean="0"/>
              <a:t>, путешествовавший инкогнито вместе с остальными членами дипломатической миссии.</a:t>
            </a:r>
            <a:endParaRPr lang="ru-RU" sz="2400" dirty="0"/>
          </a:p>
        </p:txBody>
      </p:sp>
      <p:pic>
        <p:nvPicPr>
          <p:cNvPr id="2050" name="Picture 2" descr="http://www.turkey-sea.ru/wp-content/uploads/2019/04/53774930-7439-4243-A9C3-5EE699D4BCEF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688759" cy="445865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1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60848"/>
            <a:ext cx="8604448" cy="1944216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период с 22 июня1941 года по 20 июля 1941 года произошло одно из первых </a:t>
            </a:r>
            <a:r>
              <a:rPr lang="ru-RU" sz="2400" dirty="0"/>
              <a:t>сражений </a:t>
            </a:r>
            <a:r>
              <a:rPr lang="ru-RU" sz="2400" dirty="0" smtClean="0"/>
              <a:t>Великой Отечественной войны. </a:t>
            </a:r>
            <a:br>
              <a:rPr lang="ru-RU" sz="2400" dirty="0" smtClean="0"/>
            </a:br>
            <a:r>
              <a:rPr lang="ru-RU" sz="2400" dirty="0" smtClean="0"/>
              <a:t>Назовите это сражение.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275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Оборона Брестской крепости</a:t>
            </a:r>
            <a:endParaRPr lang="ru-RU" sz="2400" b="1" dirty="0"/>
          </a:p>
        </p:txBody>
      </p:sp>
      <p:pic>
        <p:nvPicPr>
          <p:cNvPr id="2050" name="Picture 2" descr="https://viralife.ru/wp-content/uploads/2019/06/kakoy-segodnya-prazdnik-22-iyunya-2019-tserkovnyy-prazdnik-kirillov-den-otmechayut-v-rossii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5"/>
            <a:ext cx="6427862" cy="463857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0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20486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Какое важное событие Великой Отечественной войны произошло 2 февраля 1943 года?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8811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2400" b="1" dirty="0" smtClean="0"/>
              <a:t>Разгром </a:t>
            </a:r>
            <a:r>
              <a:rPr lang="ru-RU" sz="2400" b="1" dirty="0"/>
              <a:t>советскими войсками немецко-фашистских войск в Сталинградской </a:t>
            </a:r>
            <a:r>
              <a:rPr lang="ru-RU" sz="2400" b="1" dirty="0" smtClean="0"/>
              <a:t>битве - День </a:t>
            </a:r>
            <a:r>
              <a:rPr lang="ru-RU" sz="2400" b="1" dirty="0"/>
              <a:t>воинской славы России. </a:t>
            </a:r>
            <a:r>
              <a:rPr lang="ru-RU" sz="2400" dirty="0"/>
              <a:t>Сталинградская битва — одна из крупнейших битв в Великой Отечественной </a:t>
            </a:r>
            <a:r>
              <a:rPr lang="ru-RU" sz="2400" dirty="0" smtClean="0"/>
              <a:t>войне. </a:t>
            </a:r>
            <a:r>
              <a:rPr lang="ru-RU" sz="2400" dirty="0"/>
              <a:t>Б</a:t>
            </a:r>
            <a:r>
              <a:rPr lang="ru-RU" sz="2400" dirty="0" smtClean="0"/>
              <a:t>итва продолжалась с 17 </a:t>
            </a:r>
            <a:r>
              <a:rPr lang="ru-RU" sz="2400" dirty="0"/>
              <a:t>июля 1942 года </a:t>
            </a:r>
            <a:r>
              <a:rPr lang="ru-RU" sz="2400" dirty="0" smtClean="0"/>
              <a:t>по 2 </a:t>
            </a:r>
            <a:r>
              <a:rPr lang="ru-RU" sz="2400" dirty="0"/>
              <a:t>февраля 1943 года.</a:t>
            </a:r>
            <a:r>
              <a:rPr lang="ru-RU" dirty="0"/>
              <a:t/>
            </a:r>
            <a:br>
              <a:rPr lang="ru-RU" dirty="0"/>
            </a:br>
            <a:endParaRPr lang="ru-RU" sz="2400" dirty="0"/>
          </a:p>
        </p:txBody>
      </p:sp>
      <p:pic>
        <p:nvPicPr>
          <p:cNvPr id="1026" name="Picture 2" descr="https://myvitae.ru/wp-content/uploads/2019/12/image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87" y="2589637"/>
            <a:ext cx="5641825" cy="376121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04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</TotalTime>
  <Words>749</Words>
  <Application>Microsoft Office PowerPoint</Application>
  <PresentationFormat>Экран (4:3)</PresentationFormat>
  <Paragraphs>120</Paragraphs>
  <Slides>53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8" baseType="lpstr">
      <vt:lpstr>Arial</vt:lpstr>
      <vt:lpstr>Arial Narrow</vt:lpstr>
      <vt:lpstr>Calibri</vt:lpstr>
      <vt:lpstr>Times New Roman</vt:lpstr>
      <vt:lpstr>Тема Office</vt:lpstr>
      <vt:lpstr>Презентация PowerPoint</vt:lpstr>
      <vt:lpstr>ВСЕРОССИЙСКОЕ ДЕТСКО-ЮНОШЕСКОЕ ВОЕННО-ПАТРИОТИЧЕСКОЕ  ОБЩЕСТВЕННОЕ ДВИЖЕНИЕ  «ЮНАРМИЯ» </vt:lpstr>
      <vt:lpstr>Презентация PowerPoint</vt:lpstr>
      <vt:lpstr>Назовите 3 предшествующих названия Дня воинской славы России - Дня защитника Отечества, празднуемого ежегодно 23 февраля.</vt:lpstr>
      <vt:lpstr>Дата 23 февраля ежегодно отмечалась как: «День Красной Армии» (с 1922 года)  «День Советской армии» (1946 года)  «День Советской армии и Военно-морского флота»  (1949 года по 1992 год)</vt:lpstr>
      <vt:lpstr>В период с 22 июня1941 года по 20 июля 1941 года произошло одно из первых сражений Великой Отечественной войны.  Назовите это сражение. </vt:lpstr>
      <vt:lpstr>Оборона Брестской крепости</vt:lpstr>
      <vt:lpstr>Какое важное событие Великой Отечественной войны произошло 2 февраля 1943 года? </vt:lpstr>
      <vt:lpstr>  Разгром советскими войсками немецко-фашистских войск в Сталинградской битве - День воинской славы России. Сталинградская битва — одна из крупнейших битв в Великой Отечественной войне. Битва продолжалась с 17 июля 1942 года по 2 февраля 1943 года. </vt:lpstr>
      <vt:lpstr>Назовите одно из самых кровопролитных сражений в годы Великой Отечественной войны в период с  30 сентября 1941 года – 20 апреля 1942 года, известное как «Операция тайфун»,  ставшее крушением плана Гитлера «Барбаросса» по «молниеносному» захвату СССР.  </vt:lpstr>
      <vt:lpstr>Битва за Москву</vt:lpstr>
      <vt:lpstr>Назовите даты начала и завершения Берлинской наступательной операции в годы Великой Отечественной войны.</vt:lpstr>
      <vt:lpstr>Битва за Берлин произошла в период с  16 апреля 1945 года по  8 мая 1945 года.</vt:lpstr>
      <vt:lpstr>Презентация PowerPoint</vt:lpstr>
      <vt:lpstr>«Катюша»</vt:lpstr>
      <vt:lpstr>Танковые дивизии немецких захватчиков на Восточном фронте по получению приказа на выдвижение обнаружили, что только 30% техники оказалась боеспособной. Какие грызуны-«диверсанты» вывели из строя вражеские танки?</vt:lpstr>
      <vt:lpstr>Полевые мыши с природной способностью пролезать в отверстия до 4 раз меньшие по диаметру, чем диаметр собственного тела, проникли во вражеские танки через технические отверстия и погрызли электропроводку на двигателях.</vt:lpstr>
      <vt:lpstr> </vt:lpstr>
      <vt:lpstr> </vt:lpstr>
      <vt:lpstr>Назовите тыловой уральский город, названный во время Великой Отечественной войны Танкоградом?</vt:lpstr>
      <vt:lpstr> </vt:lpstr>
      <vt:lpstr>Презентация PowerPoint</vt:lpstr>
      <vt:lpstr>Презентация PowerPoint</vt:lpstr>
      <vt:lpstr>Назовите виды Вооруженных Сил Российской Федерации.</vt:lpstr>
      <vt:lpstr>Презентация PowerPoint</vt:lpstr>
      <vt:lpstr>Как прозвали военные инженеры 30-миллиметровую авиационную автоматическую пушку 9А-4071 за изящную простоту применения: «Балеринка», «Стюардесса» или «Грация». Выберите правильный ответ.</vt:lpstr>
      <vt:lpstr>«Балеринка». Названия многих видов вооружений в оригинале звучат слишком громоздко, поэтому военные инженеры придумывают для них лаконичные и образные имена.</vt:lpstr>
      <vt:lpstr> Сколько раз должны повысить в звании старшего лейтенанта, чтобы он стал полковником?</vt:lpstr>
      <vt:lpstr>Четыре: старший лейтенант – капитан – майор – подполковник – полковник.</vt:lpstr>
      <vt:lpstr>Как звучит девиз Воздушно-десантных войск? </vt:lpstr>
      <vt:lpstr>«Никто кроме нас»</vt:lpstr>
      <vt:lpstr>Презентация PowerPoint</vt:lpstr>
      <vt:lpstr>Вице-адмирал - воинское звание высшего командного состава в военно-морских флотах, соответствующее общевойсковому званию генерал-лейтенант.</vt:lpstr>
      <vt:lpstr> Разгадай ребус</vt:lpstr>
      <vt:lpstr>Защитник</vt:lpstr>
      <vt:lpstr>Разгадай ребус</vt:lpstr>
      <vt:lpstr>Бородино</vt:lpstr>
      <vt:lpstr>Разгадай ребус</vt:lpstr>
      <vt:lpstr>Патриот</vt:lpstr>
      <vt:lpstr>Разгадай ребус</vt:lpstr>
      <vt:lpstr>Берет</vt:lpstr>
      <vt:lpstr> Разгадай ребус</vt:lpstr>
      <vt:lpstr>Артиллерист</vt:lpstr>
      <vt:lpstr>Сколько битв проиграл русский полководец Александр Васильевич Суворов?</vt:lpstr>
      <vt:lpstr>Презентация PowerPoint</vt:lpstr>
      <vt:lpstr>Как называется часть войск, идущая впереди главных сил?</vt:lpstr>
      <vt:lpstr>Называется такой отряд "авангард" - от французских слов avant - впереди и garde - охрана, стража</vt:lpstr>
      <vt:lpstr>«Победить не берусь, перехитрить попробую». Об авторе этой знаменитой фразы современники говорили: «старый лис Севера», «…он поклонится раз, а обманет десять раз», «в его лице было много жизни, хотя он лишился одного глаза».  О каком русском полководце идет речь?  </vt:lpstr>
      <vt:lpstr>Михаи́л Илларио́нович Куту́зов — русский полководец, государственный деятель и дипломат, генерал-фельдмаршал из рода Голенищевых-Кутузовых, участник русско-турецких войн, главнокомандующий русской армией во время Отечественной войны 1812 года, Казанский, Вятский и Литовский генерал-губернатор, Санкт-Петербургский и Киевский военный губернатор.  </vt:lpstr>
      <vt:lpstr>Как называется жанр изобразительного искусства, посвященный военной теме?</vt:lpstr>
      <vt:lpstr>Презентация PowerPoint</vt:lpstr>
      <vt:lpstr>В 1697—1698 годах совершена дипломатическая миссия в Европу Великих полномочных послов Русского царства, среди которых было более 20 дворян, около 35 волонтёров. Одним из волонтёров был урядник Преображенского полка Пётр Михайлов. Имя этого урядника навсегда осталось в истории нашей страны.  Как так получилось?</vt:lpstr>
      <vt:lpstr>Урядник Преображенского полка Петр Михайлов – это царь Петр I, путешествовавший инкогнито вместе с остальными членами дипломатической миссии.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Гость</dc:creator>
  <cp:lastModifiedBy>Пользователь Windows</cp:lastModifiedBy>
  <cp:revision>181</cp:revision>
  <dcterms:created xsi:type="dcterms:W3CDTF">2020-04-16T16:19:25Z</dcterms:created>
  <dcterms:modified xsi:type="dcterms:W3CDTF">2021-02-17T06:47:27Z</dcterms:modified>
</cp:coreProperties>
</file>