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9" r:id="rId3"/>
    <p:sldId id="310" r:id="rId4"/>
    <p:sldId id="312" r:id="rId5"/>
    <p:sldId id="313" r:id="rId6"/>
    <p:sldId id="314" r:id="rId7"/>
    <p:sldId id="315" r:id="rId8"/>
    <p:sldId id="316" r:id="rId9"/>
    <p:sldId id="317" r:id="rId10"/>
    <p:sldId id="318" r:id="rId11"/>
    <p:sldId id="319" r:id="rId12"/>
    <p:sldId id="320" r:id="rId13"/>
    <p:sldId id="321" r:id="rId14"/>
    <p:sldId id="322" r:id="rId15"/>
    <p:sldId id="323" r:id="rId16"/>
    <p:sldId id="324" r:id="rId17"/>
    <p:sldId id="325" r:id="rId18"/>
    <p:sldId id="326" r:id="rId19"/>
    <p:sldId id="327" r:id="rId20"/>
    <p:sldId id="328" r:id="rId21"/>
    <p:sldId id="329" r:id="rId22"/>
    <p:sldId id="330" r:id="rId23"/>
    <p:sldId id="331" r:id="rId24"/>
    <p:sldId id="332" r:id="rId25"/>
    <p:sldId id="333" r:id="rId26"/>
    <p:sldId id="334" r:id="rId27"/>
    <p:sldId id="335" r:id="rId28"/>
    <p:sldId id="336" r:id="rId29"/>
    <p:sldId id="338" r:id="rId30"/>
    <p:sldId id="337" r:id="rId31"/>
    <p:sldId id="353" r:id="rId32"/>
    <p:sldId id="339" r:id="rId33"/>
    <p:sldId id="355" r:id="rId34"/>
    <p:sldId id="354" r:id="rId35"/>
    <p:sldId id="356" r:id="rId36"/>
    <p:sldId id="340" r:id="rId37"/>
    <p:sldId id="358" r:id="rId38"/>
    <p:sldId id="357" r:id="rId39"/>
    <p:sldId id="359" r:id="rId40"/>
    <p:sldId id="341" r:id="rId41"/>
    <p:sldId id="360" r:id="rId42"/>
    <p:sldId id="342" r:id="rId43"/>
    <p:sldId id="361" r:id="rId44"/>
    <p:sldId id="343" r:id="rId45"/>
    <p:sldId id="362" r:id="rId46"/>
    <p:sldId id="344" r:id="rId47"/>
    <p:sldId id="363" r:id="rId48"/>
    <p:sldId id="345" r:id="rId49"/>
    <p:sldId id="364" r:id="rId50"/>
    <p:sldId id="346" r:id="rId51"/>
    <p:sldId id="365" r:id="rId52"/>
    <p:sldId id="347" r:id="rId53"/>
    <p:sldId id="366" r:id="rId5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283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006600"/>
    <a:srgbClr val="7E7E7E"/>
    <a:srgbClr val="FF3B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88" autoAdjust="0"/>
    <p:restoredTop sz="94660"/>
  </p:normalViewPr>
  <p:slideViewPr>
    <p:cSldViewPr>
      <p:cViewPr varScale="1">
        <p:scale>
          <a:sx n="65" d="100"/>
          <a:sy n="65" d="100"/>
        </p:scale>
        <p:origin x="1740" y="72"/>
      </p:cViewPr>
      <p:guideLst>
        <p:guide orient="horz" pos="2205"/>
        <p:guide pos="283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рт ответ 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>
                <a:solidFill>
                  <a:srgbClr val="00206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" name="Управляющая кнопка: настраиваемая 5">
            <a:hlinkClick r:id="rId2" action="ppaction://hlinksldjump" highlightClick="1"/>
          </p:cNvPr>
          <p:cNvSpPr/>
          <p:nvPr userDrawn="1"/>
        </p:nvSpPr>
        <p:spPr>
          <a:xfrm>
            <a:off x="8172400" y="5832788"/>
            <a:ext cx="794559" cy="695102"/>
          </a:xfrm>
          <a:prstGeom prst="actionButtonBlank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10483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рт вопро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 b="0" i="0">
                <a:solidFill>
                  <a:srgbClr val="003300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" name="Управляющая кнопка: настраиваемая 5">
            <a:hlinkClick r:id="" action="ppaction://hlinkshowjump?jump=nextslide" highlightClick="1"/>
          </p:cNvPr>
          <p:cNvSpPr/>
          <p:nvPr userDrawn="1"/>
        </p:nvSpPr>
        <p:spPr>
          <a:xfrm>
            <a:off x="7956376" y="6245393"/>
            <a:ext cx="1008112" cy="504056"/>
          </a:xfrm>
          <a:prstGeom prst="actionButtonBlank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ru-RU" sz="2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Narrow" panose="020B0606020202030204" pitchFamily="34" charset="0"/>
              </a:rPr>
              <a:t>Ответ</a:t>
            </a:r>
            <a:endParaRPr lang="ru-RU" sz="2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2691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Управляющая кнопка: настраиваемая 5">
            <a:hlinkClick r:id="" action="ppaction://hlinkshowjump?jump=nextslide" highlightClick="1"/>
          </p:cNvPr>
          <p:cNvSpPr/>
          <p:nvPr userDrawn="1"/>
        </p:nvSpPr>
        <p:spPr>
          <a:xfrm>
            <a:off x="7452320" y="6309320"/>
            <a:ext cx="1440160" cy="394344"/>
          </a:xfrm>
          <a:prstGeom prst="actionButtonBlank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2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</a:t>
            </a:r>
            <a:endParaRPr lang="ru-RU" sz="2400" b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610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тв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Стрелка вправо 5">
            <a:hlinkClick r:id="rId2" action="ppaction://hlinksldjump"/>
          </p:cNvPr>
          <p:cNvSpPr/>
          <p:nvPr userDrawn="1"/>
        </p:nvSpPr>
        <p:spPr>
          <a:xfrm>
            <a:off x="7884368" y="6353896"/>
            <a:ext cx="978408" cy="484632"/>
          </a:xfrm>
          <a:prstGeom prst="rightArrow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89254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01.03.2021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50" r:id="rId3"/>
    <p:sldLayoutId id="2147483660" r:id="rId4"/>
    <p:sldLayoutId id="2147483661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3" r:id="rId15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slide" Target="slide20.xml"/><Relationship Id="rId18" Type="http://schemas.openxmlformats.org/officeDocument/2006/relationships/slide" Target="slide30.xml"/><Relationship Id="rId26" Type="http://schemas.openxmlformats.org/officeDocument/2006/relationships/slide" Target="slide38.xml"/><Relationship Id="rId3" Type="http://schemas.openxmlformats.org/officeDocument/2006/relationships/slide" Target="slide4.xml"/><Relationship Id="rId21" Type="http://schemas.openxmlformats.org/officeDocument/2006/relationships/slide" Target="slide16.xml"/><Relationship Id="rId7" Type="http://schemas.openxmlformats.org/officeDocument/2006/relationships/slide" Target="slide8.xml"/><Relationship Id="rId12" Type="http://schemas.openxmlformats.org/officeDocument/2006/relationships/image" Target="../media/image11.gif"/><Relationship Id="rId17" Type="http://schemas.openxmlformats.org/officeDocument/2006/relationships/slide" Target="slide14.xml"/><Relationship Id="rId25" Type="http://schemas.openxmlformats.org/officeDocument/2006/relationships/slide" Target="slide22.xml"/><Relationship Id="rId2" Type="http://schemas.openxmlformats.org/officeDocument/2006/relationships/image" Target="../media/image6.jpg"/><Relationship Id="rId16" Type="http://schemas.openxmlformats.org/officeDocument/2006/relationships/slide" Target="slide36.xml"/><Relationship Id="rId20" Type="http://schemas.openxmlformats.org/officeDocument/2006/relationships/slide" Target="slide46.xml"/><Relationship Id="rId29" Type="http://schemas.openxmlformats.org/officeDocument/2006/relationships/slide" Target="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gif"/><Relationship Id="rId11" Type="http://schemas.openxmlformats.org/officeDocument/2006/relationships/slide" Target="slide10.xml"/><Relationship Id="rId24" Type="http://schemas.openxmlformats.org/officeDocument/2006/relationships/slide" Target="slide32.xml"/><Relationship Id="rId32" Type="http://schemas.openxmlformats.org/officeDocument/2006/relationships/slide" Target="slide48.xml"/><Relationship Id="rId5" Type="http://schemas.openxmlformats.org/officeDocument/2006/relationships/slide" Target="slide6.xml"/><Relationship Id="rId15" Type="http://schemas.openxmlformats.org/officeDocument/2006/relationships/slide" Target="slide28.xml"/><Relationship Id="rId23" Type="http://schemas.openxmlformats.org/officeDocument/2006/relationships/slide" Target="slide50.xml"/><Relationship Id="rId28" Type="http://schemas.openxmlformats.org/officeDocument/2006/relationships/slide" Target="slide44.xml"/><Relationship Id="rId10" Type="http://schemas.openxmlformats.org/officeDocument/2006/relationships/image" Target="../media/image10.gif"/><Relationship Id="rId19" Type="http://schemas.openxmlformats.org/officeDocument/2006/relationships/slide" Target="slide42.xml"/><Relationship Id="rId31" Type="http://schemas.openxmlformats.org/officeDocument/2006/relationships/slide" Target="slide18.xml"/><Relationship Id="rId4" Type="http://schemas.openxmlformats.org/officeDocument/2006/relationships/image" Target="../media/image7.gif"/><Relationship Id="rId9" Type="http://schemas.openxmlformats.org/officeDocument/2006/relationships/slide" Target="slide12.xml"/><Relationship Id="rId14" Type="http://schemas.openxmlformats.org/officeDocument/2006/relationships/slide" Target="slide52.xml"/><Relationship Id="rId22" Type="http://schemas.openxmlformats.org/officeDocument/2006/relationships/slide" Target="slide34.xml"/><Relationship Id="rId27" Type="http://schemas.openxmlformats.org/officeDocument/2006/relationships/slide" Target="slide26.xml"/><Relationship Id="rId30" Type="http://schemas.openxmlformats.org/officeDocument/2006/relationships/slide" Target="slide2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539552" y="692696"/>
            <a:ext cx="8229600" cy="5256584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>
            <a:normAutofit fontScale="47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ru-RU" sz="5800" dirty="0" smtClean="0">
                <a:solidFill>
                  <a:srgbClr val="003300"/>
                </a:solidFill>
                <a:latin typeface="Arial Narrow" pitchFamily="34" charset="0"/>
              </a:rPr>
              <a:t>Активируй презентацию</a:t>
            </a:r>
          </a:p>
          <a:p>
            <a:pPr indent="542925">
              <a:lnSpc>
                <a:spcPct val="150000"/>
              </a:lnSpc>
            </a:pPr>
            <a:r>
              <a:rPr lang="ru-RU" sz="5800" dirty="0" smtClean="0">
                <a:solidFill>
                  <a:srgbClr val="003300"/>
                </a:solidFill>
                <a:latin typeface="Arial Narrow" pitchFamily="34" charset="0"/>
              </a:rPr>
              <a:t> в режиме «Показ слайдов», выбери категорию,    баллы и начни игру. </a:t>
            </a:r>
          </a:p>
          <a:p>
            <a:pPr indent="542925">
              <a:lnSpc>
                <a:spcPct val="150000"/>
              </a:lnSpc>
            </a:pPr>
            <a:r>
              <a:rPr lang="ru-RU" sz="5800" dirty="0" smtClean="0">
                <a:solidFill>
                  <a:srgbClr val="003300"/>
                </a:solidFill>
                <a:latin typeface="Arial Narrow" pitchFamily="34" charset="0"/>
              </a:rPr>
              <a:t>Чем выше балл, тем сложнее вопрос викторины. </a:t>
            </a:r>
          </a:p>
          <a:p>
            <a:endParaRPr lang="ru-RU" sz="5800" b="1" dirty="0" smtClean="0">
              <a:solidFill>
                <a:srgbClr val="003300"/>
              </a:solidFill>
              <a:latin typeface="Arial Narrow" pitchFamily="34" charset="0"/>
            </a:endParaRPr>
          </a:p>
          <a:p>
            <a:endParaRPr lang="ru-RU" sz="5800" b="1" dirty="0" smtClean="0">
              <a:solidFill>
                <a:srgbClr val="003300"/>
              </a:solidFill>
              <a:latin typeface="Arial Narrow" pitchFamily="34" charset="0"/>
            </a:endParaRPr>
          </a:p>
          <a:p>
            <a:endParaRPr lang="ru-RU" sz="5800" b="1" dirty="0" smtClean="0">
              <a:solidFill>
                <a:srgbClr val="003300"/>
              </a:solidFill>
              <a:latin typeface="Arial Narrow" pitchFamily="34" charset="0"/>
            </a:endParaRPr>
          </a:p>
          <a:p>
            <a:r>
              <a:rPr lang="ru-RU" sz="5900" b="1" i="1" dirty="0" smtClean="0">
                <a:solidFill>
                  <a:srgbClr val="003300"/>
                </a:solidFill>
                <a:latin typeface="Arial Narrow" pitchFamily="34" charset="0"/>
              </a:rPr>
              <a:t>С праздником весны и</a:t>
            </a:r>
          </a:p>
          <a:p>
            <a:r>
              <a:rPr lang="ru-RU" sz="5900" b="1" i="1" dirty="0" smtClean="0">
                <a:solidFill>
                  <a:srgbClr val="003300"/>
                </a:solidFill>
                <a:latin typeface="Arial Narrow" pitchFamily="34" charset="0"/>
              </a:rPr>
              <a:t>удачной игры!</a:t>
            </a:r>
          </a:p>
          <a:p>
            <a:endParaRPr lang="ru-RU" sz="3400" i="1" dirty="0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02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132286"/>
            <a:ext cx="8229600" cy="2736304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Мария Октябрьская</a:t>
            </a:r>
            <a:r>
              <a:rPr lang="ru-RU" sz="2400" dirty="0" smtClean="0"/>
              <a:t>, Герой Советского Союза (посмертно), во время Великой </a:t>
            </a:r>
            <a:r>
              <a:rPr lang="ru-RU" dirty="0" smtClean="0"/>
              <a:t>Отечественной</a:t>
            </a:r>
            <a:r>
              <a:rPr lang="ru-RU" sz="2400" dirty="0" smtClean="0"/>
              <a:t> войны сражалась вместе со своей «боевой подругой», которую купила сама. Что это была за подруга?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22465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42394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«Боевая подруга» – это танк Марии Октябрьской.</a:t>
            </a:r>
            <a:br>
              <a:rPr lang="ru-RU" b="1" dirty="0" smtClean="0">
                <a:solidFill>
                  <a:srgbClr val="003300"/>
                </a:solidFill>
                <a:latin typeface="Arial Narrow" panose="020B0606020202030204" pitchFamily="34" charset="0"/>
              </a:rPr>
            </a:br>
            <a:r>
              <a:rPr lang="ru-RU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Марию не брали на фронт в связи со слабым здоровьем и возрастом. Тогда Мария написала письмо Сталину: «…хочу </a:t>
            </a:r>
            <a:r>
              <a:rPr lang="ru-RU" dirty="0">
                <a:solidFill>
                  <a:srgbClr val="003300"/>
                </a:solidFill>
                <a:latin typeface="Arial Narrow" panose="020B0606020202030204" pitchFamily="34" charset="0"/>
              </a:rPr>
              <a:t>отомстить фашистским собакам, для чего внесла в госбанк на построение танка все свои личные сбережения — 50 </a:t>
            </a:r>
            <a:r>
              <a:rPr lang="ru-RU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000 рублей</a:t>
            </a:r>
            <a:r>
              <a:rPr lang="ru-RU" dirty="0">
                <a:solidFill>
                  <a:srgbClr val="003300"/>
                </a:solidFill>
                <a:latin typeface="Arial Narrow" panose="020B0606020202030204" pitchFamily="34" charset="0"/>
              </a:rPr>
              <a:t>. </a:t>
            </a:r>
            <a:r>
              <a:rPr lang="ru-RU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Танк </a:t>
            </a:r>
            <a:r>
              <a:rPr lang="ru-RU" dirty="0">
                <a:solidFill>
                  <a:srgbClr val="003300"/>
                </a:solidFill>
                <a:latin typeface="Arial Narrow" panose="020B0606020202030204" pitchFamily="34" charset="0"/>
              </a:rPr>
              <a:t>прошу назвать «Боевая подруга» и направить меня на фронт в качестве водителя этого </a:t>
            </a:r>
            <a:r>
              <a:rPr lang="ru-RU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танка…». </a:t>
            </a:r>
            <a:br>
              <a:rPr lang="ru-RU" dirty="0" smtClean="0">
                <a:solidFill>
                  <a:srgbClr val="003300"/>
                </a:solidFill>
                <a:latin typeface="Arial Narrow" panose="020B0606020202030204" pitchFamily="34" charset="0"/>
              </a:rPr>
            </a:br>
            <a:r>
              <a:rPr lang="ru-RU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Просьба Марии Октябрьской была удовлетворена.</a:t>
            </a:r>
            <a:r>
              <a:rPr lang="ru-RU" dirty="0">
                <a:solidFill>
                  <a:srgbClr val="003300"/>
                </a:solidFill>
                <a:latin typeface="Arial Narrow" panose="020B0606020202030204" pitchFamily="34" charset="0"/>
              </a:rPr>
              <a:t/>
            </a:r>
            <a:br>
              <a:rPr lang="ru-RU" dirty="0">
                <a:solidFill>
                  <a:srgbClr val="003300"/>
                </a:solidFill>
                <a:latin typeface="Arial Narrow" panose="020B0606020202030204" pitchFamily="34" charset="0"/>
              </a:rPr>
            </a:br>
            <a:endParaRPr lang="ru-RU" dirty="0">
              <a:solidFill>
                <a:srgbClr val="003300"/>
              </a:solidFill>
              <a:latin typeface="Arial Narrow" panose="020B0606020202030204" pitchFamily="34" charset="0"/>
            </a:endParaRPr>
          </a:p>
        </p:txBody>
      </p:sp>
      <p:pic>
        <p:nvPicPr>
          <p:cNvPr id="3" name="Picture 2" descr="http://tankfront.ru/foto/ussr/names/boevaya_podruga/boevaya_podruga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00438"/>
            <a:ext cx="5128968" cy="295107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Мария Васильевна Октябрьская (1905—1944) — Герой Советского Союз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305691"/>
            <a:ext cx="2002532" cy="311505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33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738538"/>
          </a:xfrm>
        </p:spPr>
        <p:txBody>
          <a:bodyPr>
            <a:normAutofit/>
          </a:bodyPr>
          <a:lstStyle/>
          <a:p>
            <a:r>
              <a:rPr lang="ru-RU" b="1" dirty="0"/>
              <a:t>Зинаида </a:t>
            </a:r>
            <a:r>
              <a:rPr lang="ru-RU" b="1" dirty="0" err="1"/>
              <a:t>Ермольева</a:t>
            </a:r>
            <a:r>
              <a:rPr lang="ru-RU" dirty="0"/>
              <a:t> — советский учёный-микробиолог и эпидемиолог, одна из родоначальниц современной отечественной </a:t>
            </a:r>
            <a:r>
              <a:rPr lang="ru-RU" dirty="0" smtClean="0"/>
              <a:t>микробиологии. Своим изобретением она </a:t>
            </a:r>
            <a:r>
              <a:rPr lang="ru-RU" dirty="0"/>
              <a:t>спасла тысячи жизней раненных солдат</a:t>
            </a:r>
            <a:r>
              <a:rPr lang="ru-RU" dirty="0" smtClean="0"/>
              <a:t> во время Великой Отечественной войны. Что это за изобретение?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7363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02234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003300"/>
                </a:solidFill>
                <a:latin typeface="Arial Narrow" panose="020B0606020202030204" pitchFamily="34" charset="0"/>
              </a:rPr>
              <a:t>Во время Второй мировой войны западные учёные наладили производство пенициллина, но продавать технологию СССР не хотели. </a:t>
            </a:r>
            <a:r>
              <a:rPr lang="ru-RU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З. </a:t>
            </a:r>
            <a:r>
              <a:rPr lang="ru-RU" dirty="0" err="1" smtClean="0">
                <a:solidFill>
                  <a:srgbClr val="003300"/>
                </a:solidFill>
                <a:latin typeface="Arial Narrow" panose="020B0606020202030204" pitchFamily="34" charset="0"/>
              </a:rPr>
              <a:t>Ермольевой</a:t>
            </a:r>
            <a:r>
              <a:rPr lang="ru-RU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 сама проводила опыты с </a:t>
            </a:r>
            <a:r>
              <a:rPr lang="ru-RU" dirty="0">
                <a:solidFill>
                  <a:srgbClr val="003300"/>
                </a:solidFill>
                <a:latin typeface="Arial Narrow" panose="020B0606020202030204" pitchFamily="34" charset="0"/>
              </a:rPr>
              <a:t>плесенью</a:t>
            </a:r>
            <a:r>
              <a:rPr lang="ru-RU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.</a:t>
            </a:r>
            <a:r>
              <a:rPr lang="ru-RU" dirty="0">
                <a:solidFill>
                  <a:srgbClr val="003300"/>
                </a:solidFill>
                <a:latin typeface="Arial Narrow" panose="020B0606020202030204" pitchFamily="34" charset="0"/>
              </a:rPr>
              <a:t> Так </a:t>
            </a:r>
            <a:r>
              <a:rPr lang="ru-RU" b="1" dirty="0">
                <a:solidFill>
                  <a:srgbClr val="003300"/>
                </a:solidFill>
                <a:latin typeface="Arial Narrow" panose="020B0606020202030204" pitchFamily="34" charset="0"/>
              </a:rPr>
              <a:t>появился </a:t>
            </a:r>
            <a:r>
              <a:rPr lang="ru-RU" b="1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отечественный антибиотик - препарат </a:t>
            </a:r>
            <a:r>
              <a:rPr lang="ru-RU" b="1" dirty="0">
                <a:solidFill>
                  <a:srgbClr val="003300"/>
                </a:solidFill>
                <a:latin typeface="Arial Narrow" panose="020B0606020202030204" pitchFamily="34" charset="0"/>
              </a:rPr>
              <a:t>«</a:t>
            </a:r>
            <a:r>
              <a:rPr lang="ru-RU" b="1" dirty="0" err="1">
                <a:solidFill>
                  <a:srgbClr val="003300"/>
                </a:solidFill>
                <a:latin typeface="Arial Narrow" panose="020B0606020202030204" pitchFamily="34" charset="0"/>
              </a:rPr>
              <a:t>Крустозин</a:t>
            </a:r>
            <a:r>
              <a:rPr lang="ru-RU" b="1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», аналог «Пенициллина». </a:t>
            </a:r>
            <a:endParaRPr lang="ru-RU" dirty="0">
              <a:solidFill>
                <a:srgbClr val="003300"/>
              </a:solidFill>
              <a:latin typeface="Arial Narrow" panose="020B0606020202030204" pitchFamily="34" charset="0"/>
            </a:endParaRPr>
          </a:p>
        </p:txBody>
      </p:sp>
      <p:pic>
        <p:nvPicPr>
          <p:cNvPr id="6146" name="Picture 2" descr="Зинаида Ермольева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92059"/>
            <a:ext cx="3108789" cy="423865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95936" y="2514162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    Когда </a:t>
            </a:r>
            <a:r>
              <a:rPr lang="ru-RU" sz="2400" dirty="0">
                <a:solidFill>
                  <a:srgbClr val="003300"/>
                </a:solidFill>
                <a:latin typeface="Arial Narrow" panose="020B0606020202030204" pitchFamily="34" charset="0"/>
              </a:rPr>
              <a:t>в 1944 году сравнили западное лекарство с отечественным, «</a:t>
            </a:r>
            <a:r>
              <a:rPr lang="ru-RU" sz="2400" dirty="0" err="1">
                <a:solidFill>
                  <a:srgbClr val="003300"/>
                </a:solidFill>
                <a:latin typeface="Arial Narrow" panose="020B0606020202030204" pitchFamily="34" charset="0"/>
              </a:rPr>
              <a:t>Крустозин</a:t>
            </a:r>
            <a:r>
              <a:rPr lang="ru-RU" sz="2400" dirty="0">
                <a:solidFill>
                  <a:srgbClr val="003300"/>
                </a:solidFill>
                <a:latin typeface="Arial Narrow" panose="020B0606020202030204" pitchFamily="34" charset="0"/>
              </a:rPr>
              <a:t> оказался эффективнее. </a:t>
            </a:r>
            <a:br>
              <a:rPr lang="ru-RU" sz="2400" dirty="0">
                <a:solidFill>
                  <a:srgbClr val="003300"/>
                </a:solidFill>
                <a:latin typeface="Arial Narrow" panose="020B0606020202030204" pitchFamily="34" charset="0"/>
              </a:rPr>
            </a:br>
            <a:r>
              <a:rPr lang="ru-RU" sz="2400" dirty="0">
                <a:solidFill>
                  <a:srgbClr val="003300"/>
                </a:solidFill>
                <a:latin typeface="Arial Narrow" panose="020B0606020202030204" pitchFamily="34" charset="0"/>
              </a:rPr>
              <a:t>Западные ученые назвали Зинаиду </a:t>
            </a:r>
            <a:r>
              <a:rPr lang="ru-RU" sz="2400" dirty="0" err="1">
                <a:solidFill>
                  <a:srgbClr val="003300"/>
                </a:solidFill>
                <a:latin typeface="Arial Narrow" panose="020B0606020202030204" pitchFamily="34" charset="0"/>
              </a:rPr>
              <a:t>Ермольеву</a:t>
            </a:r>
            <a:r>
              <a:rPr lang="ru-RU" sz="2400" dirty="0">
                <a:solidFill>
                  <a:srgbClr val="003300"/>
                </a:solidFill>
                <a:latin typeface="Arial Narrow" panose="020B0606020202030204" pitchFamily="34" charset="0"/>
              </a:rPr>
              <a:t> «госпожой Пенициллин</a:t>
            </a:r>
            <a:r>
              <a:rPr lang="ru-RU" sz="2400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». Это прозвище закрепилось за ней в научных кругах.</a:t>
            </a:r>
            <a:endParaRPr lang="ru-RU" sz="2400" dirty="0">
              <a:solidFill>
                <a:srgbClr val="0033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32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89856" y="258614"/>
            <a:ext cx="76969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       Супруга </a:t>
            </a:r>
            <a:r>
              <a:rPr lang="ru-RU" sz="2400" dirty="0">
                <a:solidFill>
                  <a:srgbClr val="003300"/>
                </a:solidFill>
                <a:latin typeface="Arial Narrow" panose="020B0606020202030204" pitchFamily="34" charset="0"/>
              </a:rPr>
              <a:t>этого популярного певца стала самой юной участницей Олимпийских игр в истории России (во всех видах спорта) и первой ракеткой мира в парном разряде</a:t>
            </a:r>
            <a:r>
              <a:rPr lang="ru-RU" sz="2400" baseline="30000" dirty="0">
                <a:solidFill>
                  <a:srgbClr val="003300"/>
                </a:solidFill>
                <a:latin typeface="Arial Narrow" panose="020B0606020202030204" pitchFamily="34" charset="0"/>
              </a:rPr>
              <a:t> </a:t>
            </a:r>
            <a:r>
              <a:rPr lang="ru-RU" sz="2400" dirty="0">
                <a:solidFill>
                  <a:srgbClr val="003300"/>
                </a:solidFill>
                <a:latin typeface="Arial Narrow" panose="020B0606020202030204" pitchFamily="34" charset="0"/>
              </a:rPr>
              <a:t>в 1999 году, двукратной победительницей Открытого чемпионата Австралии в парном разряде. </a:t>
            </a:r>
            <a:endParaRPr lang="ru-RU" sz="2400" dirty="0" smtClean="0">
              <a:solidFill>
                <a:srgbClr val="00330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2400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Назовите </a:t>
            </a:r>
            <a:r>
              <a:rPr lang="ru-RU" sz="2400" dirty="0">
                <a:solidFill>
                  <a:srgbClr val="003300"/>
                </a:solidFill>
                <a:latin typeface="Arial Narrow" panose="020B0606020202030204" pitchFamily="34" charset="0"/>
              </a:rPr>
              <a:t>ее имя.</a:t>
            </a:r>
          </a:p>
        </p:txBody>
      </p:sp>
      <p:pic>
        <p:nvPicPr>
          <p:cNvPr id="4" name="Picture 2" descr="http://media.stubhubstatic.com/stubhub-catalog/d_defaultLogo.jpg/q_auto:low,f_auto,w_1600,c_limit/performer/4202/bmou1iezzj8ecdey2oux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483" y="2708920"/>
            <a:ext cx="5525033" cy="365688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0451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Анна Курникова </a:t>
            </a:r>
            <a:r>
              <a:rPr lang="ru-RU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— </a:t>
            </a:r>
            <a:r>
              <a:rPr lang="ru-RU" dirty="0">
                <a:solidFill>
                  <a:srgbClr val="003300"/>
                </a:solidFill>
                <a:latin typeface="Arial Narrow" panose="020B0606020202030204" pitchFamily="34" charset="0"/>
              </a:rPr>
              <a:t>российская теннисистка</a:t>
            </a:r>
            <a:r>
              <a:rPr lang="ru-RU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, супруга популярного испанского певца Энрике</a:t>
            </a:r>
            <a:r>
              <a:rPr lang="ru-RU" dirty="0">
                <a:solidFill>
                  <a:srgbClr val="003300"/>
                </a:solidFill>
                <a:latin typeface="Arial Narrow" panose="020B0606020202030204" pitchFamily="34" charset="0"/>
              </a:rPr>
              <a:t> </a:t>
            </a:r>
            <a:r>
              <a:rPr lang="ru-RU" dirty="0" err="1" smtClean="0">
                <a:solidFill>
                  <a:srgbClr val="003300"/>
                </a:solidFill>
                <a:latin typeface="Arial Narrow" panose="020B0606020202030204" pitchFamily="34" charset="0"/>
              </a:rPr>
              <a:t>Иглесиаса</a:t>
            </a:r>
            <a:r>
              <a:rPr lang="ru-RU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. Звездная пара воспитывает троих детей.</a:t>
            </a:r>
            <a:r>
              <a:rPr lang="ru-RU" dirty="0">
                <a:solidFill>
                  <a:srgbClr val="003300"/>
                </a:solidFill>
                <a:latin typeface="Arial Narrow" panose="020B0606020202030204" pitchFamily="34" charset="0"/>
              </a:rPr>
              <a:t> </a:t>
            </a:r>
          </a:p>
        </p:txBody>
      </p:sp>
      <p:pic>
        <p:nvPicPr>
          <p:cNvPr id="7" name="Picture 2" descr="https://i.ucrazy.ru/files/i/2007.5.1/wwwonlinerws0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564904"/>
            <a:ext cx="2449108" cy="386367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s://news.rambler.ru/img/2020/04/21/015643.615851.6780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736242"/>
            <a:ext cx="5292588" cy="352839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493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4882554"/>
          </a:xfrm>
        </p:spPr>
        <p:txBody>
          <a:bodyPr>
            <a:noAutofit/>
          </a:bodyPr>
          <a:lstStyle/>
          <a:p>
            <a:r>
              <a:rPr lang="ru-RU" sz="2400" dirty="0"/>
              <a:t>Курьезное обстоятельство из детства этой женщины стало одной из причин ее глубочайшего интереса к математике. </a:t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Когда </a:t>
            </a:r>
            <a:r>
              <a:rPr lang="ru-RU" sz="2400" dirty="0"/>
              <a:t>на одну из детских комнат не хватило обоев, стену оклеили листами периодического издания с содержанием математических лекций. Перед этой «таинственной» стеной целые часы проводила будущая Первая в Российской империи и Северной Европе женщина-профессор и первая в мире женщина — профессор математики.</a:t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 Назовите ее имя.</a:t>
            </a:r>
          </a:p>
        </p:txBody>
      </p:sp>
    </p:spTree>
    <p:extLst>
      <p:ext uri="{BB962C8B-B14F-4D97-AF65-F5344CB8AC3E}">
        <p14:creationId xmlns:p14="http://schemas.microsoft.com/office/powerpoint/2010/main" val="373621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41176" y="404664"/>
            <a:ext cx="4330824" cy="4882554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3300"/>
                </a:solidFill>
              </a:rPr>
              <a:t>Софья Васильевна Ковалевская </a:t>
            </a:r>
            <a:br>
              <a:rPr lang="ru-RU" b="1" dirty="0">
                <a:solidFill>
                  <a:srgbClr val="003300"/>
                </a:solidFill>
              </a:rPr>
            </a:br>
            <a:r>
              <a:rPr lang="ru-RU" dirty="0">
                <a:solidFill>
                  <a:srgbClr val="003300"/>
                </a:solidFill>
              </a:rPr>
              <a:t>(1850 –1891 гг.) ─</a:t>
            </a:r>
            <a:br>
              <a:rPr lang="ru-RU" dirty="0">
                <a:solidFill>
                  <a:srgbClr val="003300"/>
                </a:solidFill>
              </a:rPr>
            </a:br>
            <a:r>
              <a:rPr lang="ru-RU" dirty="0">
                <a:solidFill>
                  <a:srgbClr val="003300"/>
                </a:solidFill>
              </a:rPr>
              <a:t>российский математик и механик, автор научной работы «Задача о вращении твёрдого тела вокруг неподвижной точки».</a:t>
            </a:r>
          </a:p>
        </p:txBody>
      </p:sp>
      <p:pic>
        <p:nvPicPr>
          <p:cNvPr id="6" name="Picture 2" descr="https://interesnfakt.ru/wp-content/uploads/2019/03/e0fe21626b0190e99b32479b9f8d4af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20688"/>
            <a:ext cx="3931519" cy="482453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43608" y="5589240"/>
            <a:ext cx="5148064" cy="1135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000" i="1" dirty="0">
                <a:solidFill>
                  <a:srgbClr val="00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Мой девиз</a:t>
            </a:r>
            <a:r>
              <a:rPr lang="en-US" sz="2000" i="1" dirty="0">
                <a:solidFill>
                  <a:srgbClr val="00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000" i="1" dirty="0">
                <a:solidFill>
                  <a:srgbClr val="00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Говори, что знаешь; делай, что обязан; и пусть будет, что будет!</a:t>
            </a:r>
            <a:endParaRPr lang="ru-RU" sz="2000" i="1" dirty="0">
              <a:solidFill>
                <a:srgbClr val="0033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ru-RU" sz="2000" dirty="0">
                <a:solidFill>
                  <a:srgbClr val="00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С.В. Ковалевская</a:t>
            </a:r>
            <a:endParaRPr lang="ru-RU" sz="2000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13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286000"/>
            <a:ext cx="8229600" cy="1143000"/>
          </a:xfrm>
        </p:spPr>
        <p:txBody>
          <a:bodyPr>
            <a:noAutofit/>
          </a:bodyPr>
          <a:lstStyle/>
          <a:p>
            <a:r>
              <a:rPr lang="ru-RU" b="1" dirty="0" smtClean="0"/>
              <a:t>Светлана Евгеньевна Савицкая </a:t>
            </a:r>
            <a:r>
              <a:rPr lang="ru-RU" dirty="0" smtClean="0"/>
              <a:t>стала второй в мире женщиной-космонавтом после Валентины Терешковой.</a:t>
            </a:r>
            <a:br>
              <a:rPr lang="ru-RU" dirty="0" smtClean="0"/>
            </a:br>
            <a:r>
              <a:rPr lang="ru-RU" dirty="0" smtClean="0"/>
              <a:t> В чем она стала первой?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571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376" y="188640"/>
            <a:ext cx="8507288" cy="1426170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Светлана </a:t>
            </a:r>
            <a:r>
              <a:rPr lang="ru-RU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Евгеньевна </a:t>
            </a:r>
            <a:r>
              <a:rPr lang="ru-RU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Савицкая</a:t>
            </a:r>
            <a:r>
              <a:rPr lang="ru-RU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─ п</a:t>
            </a:r>
            <a:r>
              <a:rPr lang="ru-RU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ервая </a:t>
            </a: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мире </a:t>
            </a:r>
            <a:r>
              <a:rPr lang="ru-RU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женщина- космонавт осуществившая выход в</a:t>
            </a: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открытый </a:t>
            </a:r>
            <a:r>
              <a:rPr lang="ru-RU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космос 25 </a:t>
            </a: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июля 1984 </a:t>
            </a:r>
            <a:r>
              <a:rPr lang="ru-RU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года, пробыв вне космического корабля  </a:t>
            </a: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часа 33 </a:t>
            </a:r>
            <a:r>
              <a:rPr lang="ru-RU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минут.</a:t>
            </a:r>
            <a:endParaRPr lang="ru-RU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avatars.mds.yandex.net/get-zen_doc/1680084/pub_5d35a45bf2df2500ae87a957_5d35a45f43bee300acfec0b5/scale_12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756" y="1988840"/>
            <a:ext cx="4392488" cy="439248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372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404664"/>
            <a:ext cx="7772400" cy="1470025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/>
          <a:p>
            <a:pPr lvl="0">
              <a:spcBef>
                <a:spcPts val="0"/>
              </a:spcBef>
            </a:pP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ВСЕРОССИЙСКОЕ ДЕТСКО-ЮНОШЕСКОЕ ВОЕННО-ПАТРИОТИЧЕСКОЕ </a:t>
            </a:r>
            <a:b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ОБЩЕСТВЕННОЕ ДВИЖЕНИЕ </a:t>
            </a:r>
            <a:b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«ЮНАРМИЯ»</a:t>
            </a:r>
            <a:r>
              <a:rPr lang="ru-RU" sz="2000" dirty="0">
                <a:solidFill>
                  <a:srgbClr val="C00000"/>
                </a:solidFill>
                <a:ea typeface="+mn-ea"/>
                <a:cs typeface="+mn-cs"/>
              </a:rPr>
              <a:t/>
            </a:r>
            <a:br>
              <a:rPr lang="ru-RU" sz="2000" dirty="0">
                <a:solidFill>
                  <a:srgbClr val="C00000"/>
                </a:solidFill>
                <a:ea typeface="+mn-ea"/>
                <a:cs typeface="+mn-cs"/>
              </a:rPr>
            </a:br>
            <a:endParaRPr lang="ru-RU" sz="4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81512" y="1652002"/>
            <a:ext cx="7336904" cy="2472476"/>
          </a:xfr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2500" lnSpcReduction="20000"/>
          </a:bodyPr>
          <a:lstStyle/>
          <a:p>
            <a:pPr>
              <a:spcBef>
                <a:spcPts val="0"/>
              </a:spcBef>
            </a:pPr>
            <a:r>
              <a:rPr lang="ru-RU" sz="3300" b="1" dirty="0">
                <a:solidFill>
                  <a:srgbClr val="003300"/>
                </a:solidFill>
                <a:latin typeface="Arial Narrow" pitchFamily="34" charset="0"/>
              </a:rPr>
              <a:t>Интерактивная викторина</a:t>
            </a:r>
          </a:p>
          <a:p>
            <a:pPr>
              <a:spcBef>
                <a:spcPts val="0"/>
              </a:spcBef>
            </a:pPr>
            <a:endParaRPr lang="ru-RU" sz="2800" b="1" dirty="0">
              <a:solidFill>
                <a:srgbClr val="003300"/>
              </a:solidFill>
              <a:latin typeface="Arial Narrow" pitchFamily="34" charset="0"/>
            </a:endParaRPr>
          </a:p>
          <a:p>
            <a:pPr>
              <a:lnSpc>
                <a:spcPct val="160000"/>
              </a:lnSpc>
              <a:spcBef>
                <a:spcPts val="0"/>
              </a:spcBef>
            </a:pPr>
            <a:r>
              <a:rPr lang="ru-RU" sz="2800" b="1" dirty="0" smtClean="0">
                <a:solidFill>
                  <a:srgbClr val="003300"/>
                </a:solidFill>
                <a:latin typeface="Arial Narrow" pitchFamily="34" charset="0"/>
              </a:rPr>
              <a:t>«МЫ СЛАВИМ ЖЕНЩИНУ»,</a:t>
            </a:r>
          </a:p>
          <a:p>
            <a:pPr>
              <a:lnSpc>
                <a:spcPct val="160000"/>
              </a:lnSpc>
              <a:spcBef>
                <a:spcPts val="0"/>
              </a:spcBef>
            </a:pPr>
            <a:r>
              <a:rPr lang="ru-RU" sz="2800" b="1" dirty="0" smtClean="0">
                <a:solidFill>
                  <a:srgbClr val="003300"/>
                </a:solidFill>
                <a:latin typeface="Arial Narrow" pitchFamily="34" charset="0"/>
              </a:rPr>
              <a:t>посвящённая Международному женскому дню</a:t>
            </a:r>
          </a:p>
          <a:p>
            <a:pPr>
              <a:lnSpc>
                <a:spcPct val="160000"/>
              </a:lnSpc>
              <a:spcBef>
                <a:spcPts val="0"/>
              </a:spcBef>
            </a:pPr>
            <a:r>
              <a:rPr lang="ru-RU" sz="2800" b="1" dirty="0" smtClean="0">
                <a:solidFill>
                  <a:srgbClr val="003300"/>
                </a:solidFill>
                <a:latin typeface="Arial Narrow" pitchFamily="34" charset="0"/>
              </a:rPr>
              <a:t> 8 марта</a:t>
            </a:r>
            <a:endParaRPr lang="ru-RU" sz="2800" b="1" dirty="0">
              <a:solidFill>
                <a:srgbClr val="003300"/>
              </a:solidFill>
              <a:latin typeface="Arial Narrow" panose="020B0606020202030204" pitchFamily="34" charset="0"/>
            </a:endParaRPr>
          </a:p>
          <a:p>
            <a:endParaRPr lang="ru-RU" b="1" dirty="0">
              <a:solidFill>
                <a:srgbClr val="002060"/>
              </a:solidFill>
              <a:latin typeface="Arial Narrow" pitchFamily="34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13906"/>
            <a:ext cx="1673992" cy="1512169"/>
          </a:xfrm>
          <a:prstGeom prst="rect">
            <a:avLst/>
          </a:prstGeom>
          <a:noFill/>
          <a:ln>
            <a:noFill/>
          </a:ln>
          <a:effectLst>
            <a:outerShdw blurRad="76200" dist="76200" dir="8400000" sx="103000" sy="103000" algn="tr" rotWithShape="0">
              <a:prstClr val="black">
                <a:alpha val="23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4" name="TextBox 3"/>
          <p:cNvSpPr txBox="1"/>
          <p:nvPr/>
        </p:nvSpPr>
        <p:spPr>
          <a:xfrm>
            <a:off x="1342881" y="6165304"/>
            <a:ext cx="6444393" cy="60016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dirty="0">
                <a:solidFill>
                  <a:srgbClr val="003300"/>
                </a:solidFill>
                <a:latin typeface="Arial Narrow" pitchFamily="34" charset="0"/>
              </a:rPr>
              <a:t>Группа методического обеспечения администрации Главного штаба ВВПОД «ЮНАРМИЯ</a:t>
            </a:r>
            <a:r>
              <a:rPr lang="ru-RU" sz="1400" dirty="0" smtClean="0">
                <a:solidFill>
                  <a:srgbClr val="003300"/>
                </a:solidFill>
                <a:latin typeface="Arial Narrow" pitchFamily="34" charset="0"/>
              </a:rPr>
              <a:t>»</a:t>
            </a:r>
            <a:endParaRPr lang="ru-RU" sz="1400" dirty="0">
              <a:solidFill>
                <a:srgbClr val="003300"/>
              </a:solidFill>
              <a:latin typeface="Arial Narrow" pitchFamily="34" charset="0"/>
            </a:endParaRPr>
          </a:p>
          <a:p>
            <a:pPr>
              <a:spcAft>
                <a:spcPts val="600"/>
              </a:spcAft>
            </a:pPr>
            <a:r>
              <a:rPr lang="ru-RU" sz="1400" dirty="0">
                <a:solidFill>
                  <a:srgbClr val="003300"/>
                </a:solidFill>
                <a:latin typeface="Arial Narrow" pitchFamily="34" charset="0"/>
              </a:rPr>
              <a:t>                                                               </a:t>
            </a:r>
            <a:r>
              <a:rPr lang="ru-RU" sz="1400" b="1" dirty="0">
                <a:solidFill>
                  <a:srgbClr val="003300"/>
                </a:solidFill>
                <a:latin typeface="Arial Narrow" pitchFamily="34" charset="0"/>
              </a:rPr>
              <a:t>Москва </a:t>
            </a:r>
            <a:r>
              <a:rPr lang="ru-RU" sz="1400" b="1" dirty="0" smtClean="0">
                <a:solidFill>
                  <a:srgbClr val="003300"/>
                </a:solidFill>
                <a:latin typeface="Arial Narrow" pitchFamily="34" charset="0"/>
              </a:rPr>
              <a:t>2021 </a:t>
            </a:r>
            <a:r>
              <a:rPr lang="ru-RU" sz="1400" b="1" dirty="0">
                <a:solidFill>
                  <a:srgbClr val="003300"/>
                </a:solidFill>
                <a:latin typeface="Arial Narrow" pitchFamily="34" charset="0"/>
              </a:rPr>
              <a:t>год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404664"/>
            <a:ext cx="2740305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30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10546"/>
          </a:xfrm>
        </p:spPr>
        <p:txBody>
          <a:bodyPr>
            <a:normAutofit/>
          </a:bodyPr>
          <a:lstStyle/>
          <a:p>
            <a:r>
              <a:rPr lang="ru-RU" b="1" dirty="0" smtClean="0"/>
              <a:t>Анна Ивановна Щетинина </a:t>
            </a:r>
            <a:r>
              <a:rPr lang="ru-RU" dirty="0" smtClean="0"/>
              <a:t>прославилась </a:t>
            </a:r>
            <a:r>
              <a:rPr lang="ru-RU" dirty="0"/>
              <a:t>на весь </a:t>
            </a:r>
            <a:r>
              <a:rPr lang="ru-RU" dirty="0" smtClean="0"/>
              <a:t>мир в </a:t>
            </a:r>
            <a:r>
              <a:rPr lang="ru-RU" dirty="0"/>
              <a:t>1935 году </a:t>
            </a:r>
            <a:r>
              <a:rPr lang="ru-RU" dirty="0" smtClean="0"/>
              <a:t>, </a:t>
            </a:r>
            <a:r>
              <a:rPr lang="ru-RU" dirty="0"/>
              <a:t>проведя грузовой пароход «Чавыча» из Гамбурга через Одессу и Сингапур в Петропавловск-Камчатский. В годы Великой Отечественной войны под бомбёжками эвакуировала население Таллина и перевозила </a:t>
            </a:r>
            <a:r>
              <a:rPr lang="ru-RU" dirty="0" smtClean="0"/>
              <a:t>стратегические </a:t>
            </a:r>
            <a:r>
              <a:rPr lang="ru-RU" dirty="0"/>
              <a:t>грузы</a:t>
            </a:r>
            <a:r>
              <a:rPr lang="ru-RU" dirty="0" smtClean="0"/>
              <a:t>.</a:t>
            </a:r>
            <a:r>
              <a:rPr lang="ru-RU" dirty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А </a:t>
            </a:r>
            <a:r>
              <a:rPr lang="ru-RU" dirty="0"/>
              <a:t>в чем она была первой в мире?</a:t>
            </a:r>
          </a:p>
        </p:txBody>
      </p:sp>
    </p:spTree>
    <p:extLst>
      <p:ext uri="{BB962C8B-B14F-4D97-AF65-F5344CB8AC3E}">
        <p14:creationId xmlns:p14="http://schemas.microsoft.com/office/powerpoint/2010/main" val="1468424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Autofit/>
          </a:bodyPr>
          <a:lstStyle/>
          <a:p>
            <a:r>
              <a:rPr lang="ru-RU" sz="2800" b="1" dirty="0" err="1">
                <a:solidFill>
                  <a:srgbClr val="003300"/>
                </a:solidFill>
                <a:latin typeface="Arial Narrow" panose="020B0606020202030204" pitchFamily="34" charset="0"/>
              </a:rPr>
              <a:t>А́нна</a:t>
            </a:r>
            <a:r>
              <a:rPr lang="ru-RU" sz="2800" b="1" dirty="0">
                <a:solidFill>
                  <a:srgbClr val="003300"/>
                </a:solidFill>
                <a:latin typeface="Arial Narrow" panose="020B0606020202030204" pitchFamily="34" charset="0"/>
              </a:rPr>
              <a:t> </a:t>
            </a:r>
            <a:r>
              <a:rPr lang="ru-RU" sz="2800" b="1" dirty="0" err="1">
                <a:solidFill>
                  <a:srgbClr val="003300"/>
                </a:solidFill>
                <a:latin typeface="Arial Narrow" panose="020B0606020202030204" pitchFamily="34" charset="0"/>
              </a:rPr>
              <a:t>Ива́новна</a:t>
            </a:r>
            <a:r>
              <a:rPr lang="ru-RU" sz="2800" b="1" dirty="0">
                <a:solidFill>
                  <a:srgbClr val="003300"/>
                </a:solidFill>
                <a:latin typeface="Arial Narrow" panose="020B0606020202030204" pitchFamily="34" charset="0"/>
              </a:rPr>
              <a:t> </a:t>
            </a:r>
            <a:r>
              <a:rPr lang="ru-RU" sz="2800" b="1" dirty="0" err="1">
                <a:solidFill>
                  <a:srgbClr val="003300"/>
                </a:solidFill>
                <a:latin typeface="Arial Narrow" panose="020B0606020202030204" pitchFamily="34" charset="0"/>
              </a:rPr>
              <a:t>Щети́нина</a:t>
            </a:r>
            <a:r>
              <a:rPr lang="ru-RU" sz="2800" dirty="0">
                <a:solidFill>
                  <a:srgbClr val="003300"/>
                </a:solidFill>
                <a:latin typeface="Arial Narrow" panose="020B0606020202030204" pitchFamily="34" charset="0"/>
              </a:rPr>
              <a:t> (</a:t>
            </a:r>
            <a:r>
              <a:rPr lang="ru-RU" sz="2800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1908 — </a:t>
            </a:r>
            <a:r>
              <a:rPr lang="ru-RU" sz="2800" dirty="0">
                <a:solidFill>
                  <a:srgbClr val="003300"/>
                </a:solidFill>
                <a:latin typeface="Arial Narrow" panose="020B0606020202030204" pitchFamily="34" charset="0"/>
              </a:rPr>
              <a:t>1999 </a:t>
            </a:r>
            <a:r>
              <a:rPr lang="ru-RU" sz="2800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гг.) </a:t>
            </a:r>
            <a:r>
              <a:rPr lang="ru-RU" sz="2800" dirty="0">
                <a:solidFill>
                  <a:srgbClr val="003300"/>
                </a:solidFill>
                <a:latin typeface="Arial Narrow" panose="020B0606020202030204" pitchFamily="34" charset="0"/>
              </a:rPr>
              <a:t>— первая в мире женщина — капитан дальнего плавания</a:t>
            </a:r>
            <a:r>
              <a:rPr lang="ru-RU" sz="2800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.</a:t>
            </a:r>
            <a:r>
              <a:rPr lang="ru-RU" sz="2800" dirty="0">
                <a:solidFill>
                  <a:srgbClr val="003300"/>
                </a:solidFill>
                <a:latin typeface="Arial Narrow" panose="020B0606020202030204" pitchFamily="34" charset="0"/>
              </a:rPr>
              <a:t> </a:t>
            </a:r>
          </a:p>
        </p:txBody>
      </p:sp>
      <p:pic>
        <p:nvPicPr>
          <p:cNvPr id="1026" name="Picture 2" descr="Анна Щетинина. Источник фото: ami-voronina.r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331" y="1628800"/>
            <a:ext cx="3173338" cy="482347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595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872208"/>
          </a:xfrm>
        </p:spPr>
        <p:txBody>
          <a:bodyPr>
            <a:normAutofit/>
          </a:bodyPr>
          <a:lstStyle/>
          <a:p>
            <a:r>
              <a:rPr lang="ru-RU" dirty="0"/>
              <a:t>П</a:t>
            </a:r>
            <a:r>
              <a:rPr lang="ru-RU" dirty="0" smtClean="0"/>
              <a:t>ервой </a:t>
            </a:r>
            <a:r>
              <a:rPr lang="ru-RU" dirty="0"/>
              <a:t> </a:t>
            </a:r>
            <a:r>
              <a:rPr lang="ru-RU" dirty="0" smtClean="0"/>
              <a:t>советской фигуристкой</a:t>
            </a:r>
            <a:r>
              <a:rPr lang="ru-RU" dirty="0"/>
              <a:t>, занесенной в Книгу рекордов Гиннесса, стала </a:t>
            </a:r>
            <a:r>
              <a:rPr lang="ru-RU" b="1" dirty="0"/>
              <a:t>Ирина </a:t>
            </a:r>
            <a:r>
              <a:rPr lang="ru-RU" b="1" dirty="0" smtClean="0"/>
              <a:t>Роднина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Какой рекорд она установила?</a:t>
            </a:r>
            <a:endParaRPr lang="ru-RU" dirty="0"/>
          </a:p>
        </p:txBody>
      </p:sp>
      <p:pic>
        <p:nvPicPr>
          <p:cNvPr id="4100" name="Picture 4" descr="https://avatars.mds.yandex.net/get-zen_doc/114080/pub_5d7a00dbec575b00b30e10a2_5d7a010daad4363eae52bfcf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564904"/>
            <a:ext cx="3664257" cy="401196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5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252028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3300"/>
                </a:solidFill>
                <a:latin typeface="Arial Narrow" panose="020B0606020202030204" pitchFamily="34" charset="0"/>
              </a:rPr>
              <a:t>Ирина Роднина - не проиграла ни одного соревнования за всю карьеру с 1969 по 1980 год!</a:t>
            </a:r>
            <a:br>
              <a:rPr lang="ru-RU" b="1" dirty="0">
                <a:solidFill>
                  <a:srgbClr val="003300"/>
                </a:solidFill>
                <a:latin typeface="Arial Narrow" panose="020B0606020202030204" pitchFamily="34" charset="0"/>
              </a:rPr>
            </a:br>
            <a:r>
              <a:rPr lang="ru-RU" dirty="0">
                <a:solidFill>
                  <a:srgbClr val="003300"/>
                </a:solidFill>
                <a:latin typeface="Arial Narrow" panose="020B0606020202030204" pitchFamily="34" charset="0"/>
              </a:rPr>
              <a:t>Она — трехкратная олимпийская чемпионка, 10-кратная чемпионка мира, 11-кратная — Европы и 6-кратная — СССР. Такое количество наград не удавалось взять ни одному фигуристу за всю историю этого вида спорта. </a:t>
            </a:r>
          </a:p>
        </p:txBody>
      </p:sp>
      <p:pic>
        <p:nvPicPr>
          <p:cNvPr id="5122" name="Picture 2" descr="https://img.championat.com/i/37/58/160148375819183552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284984"/>
            <a:ext cx="5041813" cy="336486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46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Разгадайте ребус</a:t>
            </a:r>
            <a:endParaRPr lang="ru-RU" dirty="0"/>
          </a:p>
        </p:txBody>
      </p:sp>
      <p:pic>
        <p:nvPicPr>
          <p:cNvPr id="8194" name="Picture 2" descr="ребус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682" y="2649534"/>
            <a:ext cx="1314450" cy="19050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ребус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475" y="3284984"/>
            <a:ext cx="812512" cy="126955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00563" y="3575965"/>
            <a:ext cx="470000" cy="13234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ru-RU" sz="8000" dirty="0">
                <a:solidFill>
                  <a:srgbClr val="000000"/>
                </a:solidFill>
                <a:latin typeface="Helvetica" panose="020B0604020202020204" pitchFamily="34" charset="0"/>
                <a:ea typeface="Calibri" panose="020F0502020204030204" pitchFamily="34" charset="0"/>
              </a:rPr>
              <a:t>,</a:t>
            </a:r>
            <a:endParaRPr lang="ru-RU" sz="8000" dirty="0"/>
          </a:p>
        </p:txBody>
      </p:sp>
      <p:pic>
        <p:nvPicPr>
          <p:cNvPr id="8200" name="Picture 8" descr="ребус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519" y="2649534"/>
            <a:ext cx="1905000" cy="19050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97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Букет</a:t>
            </a:r>
            <a:endParaRPr lang="ru-RU" sz="2800" b="1" dirty="0">
              <a:solidFill>
                <a:srgbClr val="003300"/>
              </a:solidFill>
              <a:latin typeface="Arial Narrow" panose="020B0606020202030204" pitchFamily="34" charset="0"/>
            </a:endParaRPr>
          </a:p>
        </p:txBody>
      </p:sp>
      <p:pic>
        <p:nvPicPr>
          <p:cNvPr id="9218" name="Picture 2" descr="https://static.tildacdn.com/tild3264-6538-4264-a131-393365633839/0_1197fc_1203046c_o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248" y="1772816"/>
            <a:ext cx="7606552" cy="374441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536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Разгадайте шараду</a:t>
            </a:r>
            <a:endParaRPr lang="ru-RU" dirty="0"/>
          </a:p>
        </p:txBody>
      </p:sp>
      <p:pic>
        <p:nvPicPr>
          <p:cNvPr id="7172" name="Picture 4" descr="karti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04864"/>
            <a:ext cx="7620000" cy="300037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03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763" y="116632"/>
            <a:ext cx="8229600" cy="63408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Картина</a:t>
            </a:r>
            <a:endParaRPr lang="ru-RU" sz="2800" b="1" dirty="0">
              <a:solidFill>
                <a:srgbClr val="003300"/>
              </a:solidFill>
              <a:latin typeface="Arial Narrow" panose="020B0606020202030204" pitchFamily="34" charset="0"/>
            </a:endParaRPr>
          </a:p>
        </p:txBody>
      </p:sp>
      <p:pic>
        <p:nvPicPr>
          <p:cNvPr id="11266" name="Picture 2" descr="Описание картины Натальи Гончаровой «Купание лошадей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513" y="1014981"/>
            <a:ext cx="4003695" cy="457663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99792" y="5722824"/>
            <a:ext cx="37444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3300"/>
                </a:solidFill>
                <a:latin typeface="Arial Narrow" panose="020B0606020202030204" pitchFamily="34" charset="0"/>
              </a:rPr>
              <a:t>«Купание лошадей</a:t>
            </a:r>
            <a:r>
              <a:rPr lang="ru-RU" sz="2400" b="1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»</a:t>
            </a:r>
          </a:p>
          <a:p>
            <a:r>
              <a:rPr lang="ru-RU" sz="2400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Художник: Наталья Гончарова</a:t>
            </a:r>
            <a:endParaRPr lang="ru-RU" sz="2400" dirty="0">
              <a:solidFill>
                <a:srgbClr val="0033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30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dirty="0" smtClean="0"/>
              <a:t>Решите логическую задачу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86487" y="1196752"/>
            <a:ext cx="836327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330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Две женщины варили кашу. Одна дала 2 кружки крупы, другая –               3 кружки. Только сварилась каша, как пришли еще 2 работницы. Все четыре женщины сели за стол и съели всю кашу. По окончании еды каждая из пришедших женщин уплатила по 5 рублей. Как должны женщины разделить полученные деньги, если все ели поровну?</a:t>
            </a:r>
            <a:endParaRPr lang="ru-RU" sz="2400" dirty="0">
              <a:solidFill>
                <a:srgbClr val="003300"/>
              </a:solidFill>
              <a:latin typeface="Arial Narrow" panose="020B0606020202030204" pitchFamily="34" charset="0"/>
            </a:endParaRPr>
          </a:p>
        </p:txBody>
      </p:sp>
      <p:pic>
        <p:nvPicPr>
          <p:cNvPr id="10244" name="Picture 4" descr="https://blog.postel-deluxe.ru/wp-content/uploads/2020/10/0924-dyemma-India_Independence_Da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109" y="3500438"/>
            <a:ext cx="4660908" cy="309691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679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3300"/>
                </a:solidFill>
              </a:rPr>
              <a:t>Решение</a:t>
            </a:r>
            <a:endParaRPr lang="ru-RU" sz="2800" b="1" dirty="0">
              <a:solidFill>
                <a:srgbClr val="0033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7201" y="1772816"/>
            <a:ext cx="807524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arenR"/>
            </a:pPr>
            <a:r>
              <a:rPr lang="ru-RU" sz="2400" dirty="0">
                <a:solidFill>
                  <a:srgbClr val="003300"/>
                </a:solidFill>
                <a:latin typeface="Arial Narrow" panose="020B0606020202030204" pitchFamily="34" charset="0"/>
              </a:rPr>
              <a:t>5х4=20 (руб</a:t>
            </a:r>
            <a:r>
              <a:rPr lang="ru-RU" sz="2400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.) – стоит вся крупа;</a:t>
            </a:r>
          </a:p>
          <a:p>
            <a:pPr marL="457200" indent="-457200">
              <a:buAutoNum type="arabicParenR"/>
            </a:pPr>
            <a:r>
              <a:rPr lang="ru-RU" sz="2400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2+3 = 5 (кружек) –</a:t>
            </a:r>
            <a:r>
              <a:rPr lang="ru-RU" sz="2400" dirty="0">
                <a:solidFill>
                  <a:srgbClr val="003300"/>
                </a:solidFill>
                <a:latin typeface="Arial Narrow" panose="020B0606020202030204" pitchFamily="34" charset="0"/>
              </a:rPr>
              <a:t> </a:t>
            </a:r>
            <a:r>
              <a:rPr lang="ru-RU" sz="2400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крупы ушло на кашу;</a:t>
            </a:r>
          </a:p>
          <a:p>
            <a:pPr marL="457200" indent="-457200">
              <a:buAutoNum type="arabicParenR"/>
            </a:pPr>
            <a:r>
              <a:rPr lang="ru-RU" sz="2400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20 : 5 = 4 (руб.) – стоит 1 кружка крупы;</a:t>
            </a:r>
          </a:p>
          <a:p>
            <a:pPr marL="457200" indent="-457200">
              <a:buAutoNum type="arabicParenR"/>
            </a:pPr>
            <a:r>
              <a:rPr lang="ru-RU" sz="2400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4 х 2 = 8 (руб.) – израсходовала первая женщина (из них 5 рублей на себя);</a:t>
            </a:r>
          </a:p>
          <a:p>
            <a:pPr marL="457200" indent="-457200">
              <a:buAutoNum type="arabicParenR"/>
            </a:pPr>
            <a:r>
              <a:rPr lang="ru-RU" sz="2400" b="1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8 – 5 = 3 (руб.) – должна получить первая от пришедших женщин;</a:t>
            </a:r>
          </a:p>
          <a:p>
            <a:pPr marL="457200" indent="-457200">
              <a:buAutoNum type="arabicParenR"/>
            </a:pPr>
            <a:r>
              <a:rPr lang="ru-RU" sz="2400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4 х 3 = 12 (руб.) – израсходовала вторая женщина;</a:t>
            </a:r>
          </a:p>
          <a:p>
            <a:pPr marL="457200" indent="-457200">
              <a:buAutoNum type="arabicParenR"/>
            </a:pPr>
            <a:r>
              <a:rPr lang="ru-RU" sz="2400" b="1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12 – 5 = 7 (руб.) должна получить вторая женщина.)</a:t>
            </a:r>
            <a:endParaRPr lang="ru-RU" sz="2400" b="1" dirty="0">
              <a:solidFill>
                <a:srgbClr val="0033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32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45"/>
          <p:cNvSpPr/>
          <p:nvPr/>
        </p:nvSpPr>
        <p:spPr>
          <a:xfrm>
            <a:off x="197525" y="3422987"/>
            <a:ext cx="377991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Narrow" panose="020B0606020202030204" pitchFamily="34" charset="0"/>
              </a:rPr>
              <a:t>Мозговой штурм</a:t>
            </a:r>
            <a:endParaRPr lang="ru-RU" sz="32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Narrow" panose="020B0606020202030204" pitchFamily="34" charset="0"/>
            </a:endParaRPr>
          </a:p>
        </p:txBody>
      </p:sp>
      <p:sp>
        <p:nvSpPr>
          <p:cNvPr id="52" name="Прямоугольник 51">
            <a:hlinkClick r:id="rId3" action="ppaction://hlinksldjump"/>
          </p:cNvPr>
          <p:cNvSpPr/>
          <p:nvPr/>
        </p:nvSpPr>
        <p:spPr>
          <a:xfrm>
            <a:off x="3941997" y="335335"/>
            <a:ext cx="954185" cy="986408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 sz="28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ru-RU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100</a:t>
            </a:r>
            <a:endParaRPr lang="ru-RU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7" name="Прямоугольник 56">
            <a:hlinkClick r:id="rId5" action="ppaction://hlinksldjump"/>
          </p:cNvPr>
          <p:cNvSpPr/>
          <p:nvPr/>
        </p:nvSpPr>
        <p:spPr>
          <a:xfrm>
            <a:off x="4972322" y="324975"/>
            <a:ext cx="889661" cy="986408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ru-RU" sz="28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ru-RU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200</a:t>
            </a:r>
            <a:endParaRPr lang="ru-RU" sz="2800" dirty="0"/>
          </a:p>
        </p:txBody>
      </p:sp>
      <p:sp>
        <p:nvSpPr>
          <p:cNvPr id="59" name="Прямоугольник 58">
            <a:hlinkClick r:id="rId7" action="ppaction://hlinksldjump"/>
          </p:cNvPr>
          <p:cNvSpPr/>
          <p:nvPr/>
        </p:nvSpPr>
        <p:spPr>
          <a:xfrm>
            <a:off x="5960056" y="371339"/>
            <a:ext cx="897944" cy="911771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ru-RU" sz="28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ru-RU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300</a:t>
            </a:r>
            <a:endParaRPr lang="ru-RU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4499992" y="2492896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Прямоугольник 62">
            <a:hlinkClick r:id="rId9" action="ppaction://hlinksldjump"/>
          </p:cNvPr>
          <p:cNvSpPr/>
          <p:nvPr/>
        </p:nvSpPr>
        <p:spPr>
          <a:xfrm>
            <a:off x="8081460" y="383300"/>
            <a:ext cx="914400" cy="914400"/>
          </a:xfrm>
          <a:prstGeom prst="rect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 sz="28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ru-RU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500</a:t>
            </a:r>
            <a:endParaRPr lang="ru-RU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025" name="Прямоугольник 1024">
            <a:hlinkClick r:id="rId11" action="ppaction://hlinksldjump"/>
          </p:cNvPr>
          <p:cNvSpPr/>
          <p:nvPr/>
        </p:nvSpPr>
        <p:spPr>
          <a:xfrm>
            <a:off x="7049312" y="372106"/>
            <a:ext cx="914400" cy="914400"/>
          </a:xfrm>
          <a:prstGeom prst="rect">
            <a:avLst/>
          </a:pr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 sz="2800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ru-RU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4</a:t>
            </a:r>
            <a:r>
              <a:rPr lang="ru-RU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00</a:t>
            </a:r>
            <a:endParaRPr lang="ru-RU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66599" y="5616188"/>
            <a:ext cx="2642723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Narrow" panose="020B0606020202030204" pitchFamily="34" charset="0"/>
              </a:rPr>
              <a:t>Сказочная принцесса</a:t>
            </a:r>
            <a:endParaRPr lang="ru-RU" sz="32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Narrow" panose="020B0606020202030204" pitchFamily="34" charset="0"/>
            </a:endParaRPr>
          </a:p>
        </p:txBody>
      </p:sp>
      <p:sp>
        <p:nvSpPr>
          <p:cNvPr id="10" name="Прямоугольник 9">
            <a:hlinkClick r:id="rId13" action="ppaction://hlinksldjump"/>
          </p:cNvPr>
          <p:cNvSpPr/>
          <p:nvPr/>
        </p:nvSpPr>
        <p:spPr>
          <a:xfrm>
            <a:off x="7104078" y="1726619"/>
            <a:ext cx="866339" cy="926996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 sz="28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ru-RU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4</a:t>
            </a:r>
            <a:r>
              <a:rPr lang="ru-RU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00</a:t>
            </a:r>
            <a:endParaRPr lang="ru-RU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0466" y="4671663"/>
            <a:ext cx="329499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Narrow" panose="020B0606020202030204" pitchFamily="34" charset="0"/>
              </a:rPr>
              <a:t>Муза искусства</a:t>
            </a:r>
            <a:endParaRPr lang="ru-RU" sz="32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Narrow" panose="020B0606020202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35093" y="2053926"/>
            <a:ext cx="182133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Narrow" panose="020B0606020202030204" pitchFamily="34" charset="0"/>
              </a:rPr>
              <a:t>Я первая</a:t>
            </a:r>
            <a:endParaRPr lang="ru-RU" sz="32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Narrow" panose="020B0606020202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8506" y="444707"/>
            <a:ext cx="309176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Narrow" panose="020B0606020202030204" pitchFamily="34" charset="0"/>
              </a:rPr>
              <a:t>Женское лицо Победы</a:t>
            </a:r>
          </a:p>
        </p:txBody>
      </p:sp>
      <p:sp>
        <p:nvSpPr>
          <p:cNvPr id="15" name="Прямоугольник 14">
            <a:hlinkClick r:id="rId14" action="ppaction://hlinksldjump"/>
          </p:cNvPr>
          <p:cNvSpPr/>
          <p:nvPr/>
        </p:nvSpPr>
        <p:spPr>
          <a:xfrm>
            <a:off x="8148075" y="5697597"/>
            <a:ext cx="866339" cy="926996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 sz="28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ru-RU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500</a:t>
            </a:r>
            <a:endParaRPr lang="ru-RU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6" name="Прямоугольник 15">
            <a:hlinkClick r:id="rId15" action="ppaction://hlinksldjump"/>
          </p:cNvPr>
          <p:cNvSpPr/>
          <p:nvPr/>
        </p:nvSpPr>
        <p:spPr>
          <a:xfrm>
            <a:off x="6115378" y="3048310"/>
            <a:ext cx="866339" cy="926996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 sz="28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ru-RU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300</a:t>
            </a:r>
            <a:endParaRPr lang="ru-RU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7" name="Прямоугольник 16">
            <a:hlinkClick r:id="rId16" action="ppaction://hlinksldjump"/>
          </p:cNvPr>
          <p:cNvSpPr/>
          <p:nvPr/>
        </p:nvSpPr>
        <p:spPr>
          <a:xfrm>
            <a:off x="5043773" y="4342038"/>
            <a:ext cx="866339" cy="926996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 sz="28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ru-RU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200</a:t>
            </a:r>
            <a:endParaRPr lang="ru-RU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8" name="Прямоугольник 17">
            <a:hlinkClick r:id="rId17" action="ppaction://hlinksldjump"/>
          </p:cNvPr>
          <p:cNvSpPr/>
          <p:nvPr/>
        </p:nvSpPr>
        <p:spPr>
          <a:xfrm>
            <a:off x="3948847" y="1692585"/>
            <a:ext cx="889661" cy="986408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ru-RU" sz="28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ru-RU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100</a:t>
            </a:r>
            <a:endParaRPr lang="ru-RU" sz="2800" dirty="0"/>
          </a:p>
        </p:txBody>
      </p:sp>
      <p:sp>
        <p:nvSpPr>
          <p:cNvPr id="19" name="Прямоугольник 18">
            <a:hlinkClick r:id="rId18" action="ppaction://hlinksldjump"/>
          </p:cNvPr>
          <p:cNvSpPr/>
          <p:nvPr/>
        </p:nvSpPr>
        <p:spPr>
          <a:xfrm>
            <a:off x="7061681" y="2993738"/>
            <a:ext cx="889661" cy="986408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ru-RU" sz="28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ru-RU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400</a:t>
            </a:r>
            <a:endParaRPr lang="ru-RU" sz="2800" dirty="0"/>
          </a:p>
        </p:txBody>
      </p:sp>
      <p:sp>
        <p:nvSpPr>
          <p:cNvPr id="20" name="Прямоугольник 19">
            <a:hlinkClick r:id="rId19" action="ppaction://hlinksldjump"/>
          </p:cNvPr>
          <p:cNvSpPr/>
          <p:nvPr/>
        </p:nvSpPr>
        <p:spPr>
          <a:xfrm>
            <a:off x="8141120" y="4312332"/>
            <a:ext cx="889661" cy="986408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ru-RU" sz="28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ru-RU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500</a:t>
            </a:r>
            <a:endParaRPr lang="ru-RU" sz="2800" dirty="0"/>
          </a:p>
        </p:txBody>
      </p:sp>
      <p:sp>
        <p:nvSpPr>
          <p:cNvPr id="21" name="Прямоугольник 20">
            <a:hlinkClick r:id="rId20" action="ppaction://hlinksldjump"/>
          </p:cNvPr>
          <p:cNvSpPr/>
          <p:nvPr/>
        </p:nvSpPr>
        <p:spPr>
          <a:xfrm>
            <a:off x="5155923" y="5594053"/>
            <a:ext cx="889661" cy="986408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ru-RU" sz="28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ru-RU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200</a:t>
            </a:r>
            <a:endParaRPr lang="ru-RU" sz="2800" dirty="0"/>
          </a:p>
        </p:txBody>
      </p:sp>
      <p:sp>
        <p:nvSpPr>
          <p:cNvPr id="22" name="Прямоугольник 21">
            <a:hlinkClick r:id="rId21" action="ppaction://hlinksldjump"/>
          </p:cNvPr>
          <p:cNvSpPr/>
          <p:nvPr/>
        </p:nvSpPr>
        <p:spPr>
          <a:xfrm>
            <a:off x="4914254" y="1726619"/>
            <a:ext cx="914400" cy="914400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ru-RU" sz="28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ru-RU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200</a:t>
            </a:r>
            <a:endParaRPr lang="ru-RU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3" name="Прямоугольник 22">
            <a:hlinkClick r:id="rId22" action="ppaction://hlinksldjump"/>
          </p:cNvPr>
          <p:cNvSpPr/>
          <p:nvPr/>
        </p:nvSpPr>
        <p:spPr>
          <a:xfrm>
            <a:off x="3977437" y="4342038"/>
            <a:ext cx="914400" cy="914400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ru-RU" sz="28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ru-RU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100</a:t>
            </a:r>
            <a:endParaRPr lang="ru-RU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4" name="Прямоугольник 23">
            <a:hlinkClick r:id="rId23" action="ppaction://hlinksldjump"/>
          </p:cNvPr>
          <p:cNvSpPr/>
          <p:nvPr/>
        </p:nvSpPr>
        <p:spPr>
          <a:xfrm>
            <a:off x="7173691" y="5697597"/>
            <a:ext cx="914400" cy="914400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ru-RU" sz="28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ru-RU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400</a:t>
            </a:r>
            <a:endParaRPr lang="ru-RU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5" name="Прямоугольник 24">
            <a:hlinkClick r:id="rId24" action="ppaction://hlinksldjump"/>
          </p:cNvPr>
          <p:cNvSpPr/>
          <p:nvPr/>
        </p:nvSpPr>
        <p:spPr>
          <a:xfrm>
            <a:off x="8116381" y="3054608"/>
            <a:ext cx="914400" cy="914400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ru-RU" sz="28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ru-RU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500</a:t>
            </a:r>
            <a:endParaRPr lang="ru-RU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6" name="Прямоугольник 25">
            <a:hlinkClick r:id="rId25" action="ppaction://hlinksldjump"/>
          </p:cNvPr>
          <p:cNvSpPr/>
          <p:nvPr/>
        </p:nvSpPr>
        <p:spPr>
          <a:xfrm>
            <a:off x="8185965" y="1739215"/>
            <a:ext cx="914400" cy="914400"/>
          </a:xfrm>
          <a:prstGeom prst="rect">
            <a:avLst/>
          </a:pr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 sz="2800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ru-RU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500</a:t>
            </a:r>
            <a:endParaRPr lang="ru-RU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7" name="Прямоугольник 26">
            <a:hlinkClick r:id="rId26" action="ppaction://hlinksldjump"/>
          </p:cNvPr>
          <p:cNvSpPr/>
          <p:nvPr/>
        </p:nvSpPr>
        <p:spPr>
          <a:xfrm>
            <a:off x="6134912" y="4342038"/>
            <a:ext cx="914400" cy="914400"/>
          </a:xfrm>
          <a:prstGeom prst="rect">
            <a:avLst/>
          </a:pr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 sz="2800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ru-RU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300</a:t>
            </a:r>
            <a:endParaRPr lang="ru-RU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8" name="Прямоугольник 27">
            <a:hlinkClick r:id="rId27" action="ppaction://hlinksldjump"/>
          </p:cNvPr>
          <p:cNvSpPr/>
          <p:nvPr/>
        </p:nvSpPr>
        <p:spPr>
          <a:xfrm>
            <a:off x="5089617" y="3060209"/>
            <a:ext cx="914400" cy="914400"/>
          </a:xfrm>
          <a:prstGeom prst="rect">
            <a:avLst/>
          </a:pr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 sz="2800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ru-RU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200</a:t>
            </a:r>
            <a:endParaRPr lang="ru-RU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9" name="Прямоугольник 28">
            <a:hlinkClick r:id="rId28" action="ppaction://hlinksldjump"/>
          </p:cNvPr>
          <p:cNvSpPr/>
          <p:nvPr/>
        </p:nvSpPr>
        <p:spPr>
          <a:xfrm>
            <a:off x="3948847" y="5585109"/>
            <a:ext cx="914400" cy="914400"/>
          </a:xfrm>
          <a:prstGeom prst="rect">
            <a:avLst/>
          </a:pr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 sz="2800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ru-RU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100</a:t>
            </a:r>
            <a:endParaRPr lang="ru-RU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0" name="Прямоугольник 29">
            <a:hlinkClick r:id="rId29" action="ppaction://hlinksldjump"/>
          </p:cNvPr>
          <p:cNvSpPr/>
          <p:nvPr/>
        </p:nvSpPr>
        <p:spPr>
          <a:xfrm>
            <a:off x="7115115" y="4351086"/>
            <a:ext cx="914400" cy="914400"/>
          </a:xfrm>
          <a:prstGeom prst="rect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 sz="28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ru-RU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400</a:t>
            </a:r>
            <a:endParaRPr lang="ru-RU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1" name="Прямоугольник 30">
            <a:hlinkClick r:id="rId30" action="ppaction://hlinksldjump"/>
          </p:cNvPr>
          <p:cNvSpPr/>
          <p:nvPr/>
        </p:nvSpPr>
        <p:spPr>
          <a:xfrm>
            <a:off x="3936477" y="3080163"/>
            <a:ext cx="926770" cy="888845"/>
          </a:xfrm>
          <a:prstGeom prst="rect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 sz="28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ru-RU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100</a:t>
            </a:r>
            <a:endParaRPr lang="ru-RU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2" name="Прямоугольник 31">
            <a:hlinkClick r:id="rId31" action="ppaction://hlinksldjump"/>
          </p:cNvPr>
          <p:cNvSpPr/>
          <p:nvPr/>
        </p:nvSpPr>
        <p:spPr>
          <a:xfrm>
            <a:off x="5996141" y="1731454"/>
            <a:ext cx="914400" cy="914400"/>
          </a:xfrm>
          <a:prstGeom prst="rect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 sz="28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ru-RU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300</a:t>
            </a:r>
            <a:endParaRPr lang="ru-RU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3" name="Прямоугольник 32">
            <a:hlinkClick r:id="rId32" action="ppaction://hlinksldjump"/>
          </p:cNvPr>
          <p:cNvSpPr/>
          <p:nvPr/>
        </p:nvSpPr>
        <p:spPr>
          <a:xfrm>
            <a:off x="6105568" y="5666061"/>
            <a:ext cx="914400" cy="914400"/>
          </a:xfrm>
          <a:prstGeom prst="rect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 sz="28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ru-RU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300</a:t>
            </a:r>
            <a:endParaRPr lang="ru-RU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2394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2" grpId="0" animBg="1"/>
      <p:bldP spid="57" grpId="0" animBg="1"/>
      <p:bldP spid="59" grpId="0" animBg="1"/>
      <p:bldP spid="63" grpId="0" animBg="1"/>
      <p:bldP spid="1025" grpId="0" animBg="1"/>
      <p:bldP spid="10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3" y="692696"/>
            <a:ext cx="8229600" cy="1143000"/>
          </a:xfrm>
        </p:spPr>
        <p:txBody>
          <a:bodyPr/>
          <a:lstStyle/>
          <a:p>
            <a:r>
              <a:rPr lang="ru-RU" dirty="0" smtClean="0"/>
              <a:t>Расставьте знаки арифметических действий так, чтобы получилось верное равенство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156118" y="2967335"/>
            <a:ext cx="483177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Narrow" panose="020B0606020202030204" pitchFamily="34" charset="0"/>
              </a:rPr>
              <a:t>8  8  8  8  8 = 7</a:t>
            </a:r>
            <a:endParaRPr lang="ru-RU" sz="6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71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Правильный ответ</a:t>
            </a:r>
            <a:endParaRPr lang="ru-RU" sz="2800" b="1" dirty="0">
              <a:solidFill>
                <a:srgbClr val="0033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67578" y="2967335"/>
            <a:ext cx="540885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Narrow" panose="020B0606020202030204" pitchFamily="34" charset="0"/>
              </a:rPr>
              <a:t>(8 * 8 – 8) : 8 = 7</a:t>
            </a:r>
            <a:endParaRPr lang="ru-RU" sz="6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39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484784"/>
            <a:ext cx="8229600" cy="2866330"/>
          </a:xfrm>
        </p:spPr>
        <p:txBody>
          <a:bodyPr>
            <a:normAutofit/>
          </a:bodyPr>
          <a:lstStyle/>
          <a:p>
            <a:r>
              <a:rPr lang="ru-RU" dirty="0" smtClean="0"/>
              <a:t>Решите логическую задачу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Хозяйке необходимо испечь 6 пирожков. Как ей справиться за </a:t>
            </a:r>
            <a:r>
              <a:rPr lang="ru-RU" dirty="0"/>
              <a:t>15 </a:t>
            </a:r>
            <a:r>
              <a:rPr lang="ru-RU" dirty="0" smtClean="0"/>
              <a:t>минут, если на сковородке помещается только 4 пирожка, а с каждой стороны пирожок должен печься 5 минут?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0917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85763" y="476672"/>
            <a:ext cx="8229600" cy="77809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Решение</a:t>
            </a:r>
            <a:r>
              <a:rPr lang="ru-RU" sz="2800" dirty="0" smtClean="0">
                <a:latin typeface="Arial Narrow" panose="020B0606020202030204" pitchFamily="34" charset="0"/>
              </a:rPr>
              <a:t/>
            </a:r>
            <a:br>
              <a:rPr lang="ru-RU" sz="2800" dirty="0" smtClean="0">
                <a:latin typeface="Arial Narrow" panose="020B0606020202030204" pitchFamily="34" charset="0"/>
              </a:rPr>
            </a:br>
            <a:endParaRPr lang="ru-RU" sz="2800" dirty="0">
              <a:latin typeface="Arial Narrow" panose="020B0606020202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6087" y="1272528"/>
            <a:ext cx="85689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arenR"/>
            </a:pPr>
            <a:r>
              <a:rPr lang="ru-RU" sz="2400" dirty="0" smtClean="0">
                <a:solidFill>
                  <a:srgbClr val="00330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Кладем 4 пирожка – </a:t>
            </a:r>
            <a:r>
              <a:rPr lang="ru-RU" sz="2400" b="1" dirty="0" smtClean="0">
                <a:solidFill>
                  <a:srgbClr val="00330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5 минут;</a:t>
            </a:r>
          </a:p>
          <a:p>
            <a:pPr marL="457200" indent="-457200">
              <a:buAutoNum type="arabicParenR"/>
            </a:pPr>
            <a:r>
              <a:rPr lang="ru-RU" sz="2400" dirty="0" smtClean="0">
                <a:solidFill>
                  <a:srgbClr val="00330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2 пирожка переворачиваем, 2 снимаем, кладем 2 новых, еще не обжаренных – </a:t>
            </a:r>
            <a:r>
              <a:rPr lang="ru-RU" sz="2400" b="1" dirty="0" smtClean="0">
                <a:solidFill>
                  <a:srgbClr val="00330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5 минут</a:t>
            </a:r>
            <a:r>
              <a:rPr lang="ru-RU" sz="2400" dirty="0" smtClean="0">
                <a:solidFill>
                  <a:srgbClr val="00330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;</a:t>
            </a:r>
          </a:p>
          <a:p>
            <a:pPr marL="457200" indent="-457200">
              <a:buAutoNum type="arabicParenR"/>
            </a:pPr>
            <a:r>
              <a:rPr lang="ru-RU" sz="2400" dirty="0" smtClean="0">
                <a:solidFill>
                  <a:srgbClr val="00330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2 пирожка снимаем, 2 переворачиваем, кладем 2  недожаренных с первой партии – </a:t>
            </a:r>
            <a:r>
              <a:rPr lang="ru-RU" sz="2400" b="1" dirty="0" smtClean="0">
                <a:solidFill>
                  <a:srgbClr val="00330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5 мину</a:t>
            </a:r>
            <a:r>
              <a:rPr lang="ru-RU" sz="2400" dirty="0" smtClean="0">
                <a:solidFill>
                  <a:srgbClr val="00330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т.</a:t>
            </a:r>
            <a:endParaRPr lang="ru-RU" sz="2400" dirty="0">
              <a:solidFill>
                <a:srgbClr val="003300"/>
              </a:solidFill>
              <a:latin typeface="Arial Narrow" panose="020B0606020202030204" pitchFamily="34" charset="0"/>
            </a:endParaRPr>
          </a:p>
        </p:txBody>
      </p:sp>
      <p:pic>
        <p:nvPicPr>
          <p:cNvPr id="12290" name="Picture 2" descr="https://avatars.mds.yandex.net/get-zen_doc/1909279/pub_5e4f7d47fd27690308677ef6_5e4f7d9e8c0a1879703ef8a1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339" y="3519970"/>
            <a:ext cx="4032448" cy="306005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56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123728" y="404664"/>
            <a:ext cx="5616624" cy="2305050"/>
          </a:xfrm>
        </p:spPr>
        <p:txBody>
          <a:bodyPr>
            <a:noAutofit/>
          </a:bodyPr>
          <a:lstStyle/>
          <a:p>
            <a:pPr lvl="0" algn="l"/>
            <a:r>
              <a:rPr lang="ru-RU" dirty="0" smtClean="0"/>
              <a:t>Назовите имя детской поэтессы </a:t>
            </a:r>
            <a:r>
              <a:rPr lang="ru-RU" b="1" dirty="0" err="1" smtClean="0"/>
              <a:t>Барто</a:t>
            </a:r>
            <a:r>
              <a:rPr lang="ru-RU" dirty="0" smtClean="0"/>
              <a:t>: </a:t>
            </a:r>
            <a:br>
              <a:rPr lang="ru-RU" dirty="0" smtClean="0"/>
            </a:br>
            <a:r>
              <a:rPr lang="ru-RU" dirty="0" smtClean="0">
                <a:sym typeface="Symbol" panose="05050102010706020507" pitchFamily="18" charset="2"/>
              </a:rPr>
              <a:t></a:t>
            </a:r>
            <a:r>
              <a:rPr lang="ru-RU" dirty="0" smtClean="0"/>
              <a:t>Анастасия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ym typeface="Symbol" panose="05050102010706020507" pitchFamily="18" charset="2"/>
              </a:rPr>
              <a:t></a:t>
            </a:r>
            <a:r>
              <a:rPr lang="ru-RU" dirty="0" smtClean="0"/>
              <a:t>Агния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ym typeface="Symbol" panose="05050102010706020507" pitchFamily="18" charset="2"/>
              </a:rPr>
              <a:t></a:t>
            </a:r>
            <a:r>
              <a:rPr lang="ru-RU" dirty="0" smtClean="0"/>
              <a:t>Анна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>
                <a:sym typeface="Symbol" panose="05050102010706020507" pitchFamily="18" charset="2"/>
              </a:rPr>
              <a:t></a:t>
            </a:r>
            <a:r>
              <a:rPr lang="ru-RU" dirty="0" smtClean="0"/>
              <a:t>Арния</a:t>
            </a:r>
            <a:endParaRPr lang="ru-RU" dirty="0"/>
          </a:p>
        </p:txBody>
      </p:sp>
      <p:pic>
        <p:nvPicPr>
          <p:cNvPr id="1027" name="Picture 3" descr="Агния Бар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957924"/>
            <a:ext cx="4968552" cy="356742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589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2088232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Агния </a:t>
            </a:r>
            <a:r>
              <a:rPr lang="ru-RU" b="1" dirty="0" err="1" smtClean="0">
                <a:solidFill>
                  <a:srgbClr val="003300"/>
                </a:solidFill>
                <a:latin typeface="Arial Narrow" panose="020B0606020202030204" pitchFamily="34" charset="0"/>
              </a:rPr>
              <a:t>Барто</a:t>
            </a:r>
            <a:r>
              <a:rPr lang="ru-RU" b="1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 </a:t>
            </a:r>
            <a:r>
              <a:rPr lang="ru-RU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– детская поэтесса </a:t>
            </a:r>
            <a:r>
              <a:rPr lang="ru-RU" dirty="0">
                <a:solidFill>
                  <a:srgbClr val="003300"/>
                </a:solidFill>
                <a:latin typeface="Arial Narrow" panose="020B0606020202030204" pitchFamily="34" charset="0"/>
              </a:rPr>
              <a:t>и писательница, сочиняла произведения для детей, писала сценарии к кинофильмам, работала ведущей на радио</a:t>
            </a:r>
            <a:r>
              <a:rPr lang="ru-RU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. В юности Агния </a:t>
            </a:r>
            <a:r>
              <a:rPr lang="ru-RU" dirty="0" err="1" smtClean="0">
                <a:solidFill>
                  <a:srgbClr val="003300"/>
                </a:solidFill>
                <a:latin typeface="Arial Narrow" panose="020B0606020202030204" pitchFamily="34" charset="0"/>
              </a:rPr>
              <a:t>Барто</a:t>
            </a:r>
            <a:r>
              <a:rPr lang="ru-RU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 увлекалась балетом, окончила хореографическое училище. </a:t>
            </a:r>
            <a:br>
              <a:rPr lang="ru-RU" dirty="0" smtClean="0">
                <a:solidFill>
                  <a:srgbClr val="003300"/>
                </a:solidFill>
                <a:latin typeface="Arial Narrow" panose="020B0606020202030204" pitchFamily="34" charset="0"/>
              </a:rPr>
            </a:br>
            <a:r>
              <a:rPr lang="ru-RU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«Она пришла в литературу на пуантах».</a:t>
            </a:r>
            <a:endParaRPr lang="ru-RU" dirty="0">
              <a:solidFill>
                <a:srgbClr val="003300"/>
              </a:solidFill>
              <a:latin typeface="Arial Narrow" panose="020B0606020202030204" pitchFamily="34" charset="0"/>
            </a:endParaRPr>
          </a:p>
        </p:txBody>
      </p:sp>
      <p:pic>
        <p:nvPicPr>
          <p:cNvPr id="2052" name="Picture 4" descr="Агния Бар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420888"/>
            <a:ext cx="3943294" cy="331236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cv9.litres.ru/pub/c/bumajnaya-kniga/cover_max1500/12478792-agniya-barto-agniya-barto-stihi-detyam-124787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068960"/>
            <a:ext cx="2880320" cy="347026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2843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412776"/>
            <a:ext cx="8229600" cy="2664296"/>
          </a:xfrm>
        </p:spPr>
        <p:txBody>
          <a:bodyPr>
            <a:normAutofit/>
          </a:bodyPr>
          <a:lstStyle/>
          <a:p>
            <a:r>
              <a:rPr lang="ru-RU" dirty="0"/>
              <a:t>Впервые эту хореографическую миниатюру (балетный номер) исполнила Анна Павлова – великая русская балерина, прима Мариинского театра. 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Как называется эта миниатюра на музыку композитора </a:t>
            </a:r>
            <a:r>
              <a:rPr lang="ru-RU" dirty="0" err="1"/>
              <a:t>Камиля</a:t>
            </a:r>
            <a:r>
              <a:rPr lang="ru-RU" dirty="0"/>
              <a:t> Сен-Санса из сюиты «Карнавал животных»? </a:t>
            </a:r>
          </a:p>
        </p:txBody>
      </p:sp>
    </p:spTree>
    <p:extLst>
      <p:ext uri="{BB962C8B-B14F-4D97-AF65-F5344CB8AC3E}">
        <p14:creationId xmlns:p14="http://schemas.microsoft.com/office/powerpoint/2010/main" val="335514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«</a:t>
            </a:r>
            <a:r>
              <a:rPr lang="ru-RU" sz="2800" b="1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Умирающий лебедь» - </a:t>
            </a:r>
            <a:r>
              <a:rPr lang="ru-RU" sz="2800" dirty="0">
                <a:solidFill>
                  <a:srgbClr val="003300"/>
                </a:solidFill>
                <a:latin typeface="Arial Narrow" panose="020B0606020202030204" pitchFamily="34" charset="0"/>
              </a:rPr>
              <a:t>хореографическая миниатюра, </a:t>
            </a:r>
            <a:r>
              <a:rPr lang="ru-RU" sz="2800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исполненная Анной Павловой </a:t>
            </a:r>
            <a:r>
              <a:rPr lang="ru-RU" sz="2800" dirty="0">
                <a:solidFill>
                  <a:srgbClr val="003300"/>
                </a:solidFill>
                <a:latin typeface="Arial Narrow" panose="020B0606020202030204" pitchFamily="34" charset="0"/>
              </a:rPr>
              <a:t>в 1907 </a:t>
            </a:r>
            <a:r>
              <a:rPr lang="ru-RU" sz="2800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году и ставшая ее </a:t>
            </a:r>
            <a:r>
              <a:rPr lang="ru-RU" sz="2800" dirty="0">
                <a:solidFill>
                  <a:srgbClr val="003300"/>
                </a:solidFill>
                <a:latin typeface="Arial Narrow" panose="020B0606020202030204" pitchFamily="34" charset="0"/>
              </a:rPr>
              <a:t>визитной </a:t>
            </a:r>
            <a:r>
              <a:rPr lang="ru-RU" sz="2800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карточкой: она исполнила </a:t>
            </a:r>
            <a:r>
              <a:rPr lang="ru-RU" sz="2800" dirty="0">
                <a:solidFill>
                  <a:srgbClr val="003300"/>
                </a:solidFill>
                <a:latin typeface="Arial Narrow" panose="020B0606020202030204" pitchFamily="34" charset="0"/>
              </a:rPr>
              <a:t>его около 4000 </a:t>
            </a:r>
            <a:r>
              <a:rPr lang="ru-RU" sz="2800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раз.</a:t>
            </a:r>
            <a:r>
              <a:rPr lang="ru-RU" sz="2800" dirty="0">
                <a:solidFill>
                  <a:srgbClr val="003300"/>
                </a:solidFill>
                <a:latin typeface="Arial Narrow" panose="020B0606020202030204" pitchFamily="34" charset="0"/>
              </a:rPr>
              <a:t> </a:t>
            </a:r>
          </a:p>
        </p:txBody>
      </p:sp>
      <p:pic>
        <p:nvPicPr>
          <p:cNvPr id="3074" name="Picture 2" descr="https://upload.wikimedia.org/wikipedia/commons/d/d3/Anna_Pavlova_as_the_Dying_Sw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362" y="1844824"/>
            <a:ext cx="3352401" cy="46430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48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060848"/>
            <a:ext cx="8229600" cy="1728192"/>
          </a:xfrm>
        </p:spPr>
        <p:txBody>
          <a:bodyPr>
            <a:noAutofit/>
          </a:bodyPr>
          <a:lstStyle/>
          <a:p>
            <a:r>
              <a:rPr lang="ru-RU" dirty="0" smtClean="0"/>
              <a:t>Назовите </a:t>
            </a:r>
            <a:r>
              <a:rPr lang="ru-RU" dirty="0"/>
              <a:t>имя девушки –  олицетворение идеала</a:t>
            </a:r>
            <a:br>
              <a:rPr lang="ru-RU" dirty="0"/>
            </a:br>
            <a:r>
              <a:rPr lang="ru-RU" dirty="0"/>
              <a:t> женщины-матери в романе </a:t>
            </a:r>
            <a:r>
              <a:rPr lang="ru-RU" dirty="0" err="1"/>
              <a:t>Л.Н.Толстова</a:t>
            </a:r>
            <a:r>
              <a:rPr lang="ru-RU" dirty="0"/>
              <a:t> «Война и мир»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852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229600" cy="1659890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003300"/>
                </a:solidFill>
                <a:latin typeface="Arial Narrow" panose="020B0606020202030204" pitchFamily="34" charset="0"/>
              </a:rPr>
              <a:t>Наташа</a:t>
            </a:r>
            <a:r>
              <a:rPr lang="ru-RU" sz="2800" dirty="0">
                <a:solidFill>
                  <a:srgbClr val="003300"/>
                </a:solidFill>
                <a:latin typeface="Arial Narrow" panose="020B0606020202030204" pitchFamily="34" charset="0"/>
              </a:rPr>
              <a:t> </a:t>
            </a:r>
            <a:r>
              <a:rPr lang="ru-RU" sz="2800" b="1" dirty="0">
                <a:solidFill>
                  <a:srgbClr val="003300"/>
                </a:solidFill>
                <a:latin typeface="Arial Narrow" panose="020B0606020202030204" pitchFamily="34" charset="0"/>
              </a:rPr>
              <a:t>Ростова</a:t>
            </a:r>
            <a:r>
              <a:rPr lang="ru-RU" sz="2800" dirty="0">
                <a:solidFill>
                  <a:srgbClr val="003300"/>
                </a:solidFill>
                <a:latin typeface="Arial Narrow" panose="020B0606020202030204" pitchFamily="34" charset="0"/>
              </a:rPr>
              <a:t> - одна из значимых персонажей произведения «Война и мир», представленная нам как хранительница семейного очага, созданная для рождения и воспитания детей.</a:t>
            </a:r>
            <a:r>
              <a:rPr lang="ru-RU" sz="2800" dirty="0">
                <a:latin typeface="Arial Narrow" panose="020B0606020202030204" pitchFamily="34" charset="0"/>
              </a:rPr>
              <a:t/>
            </a:r>
            <a:br>
              <a:rPr lang="ru-RU" sz="2800" dirty="0">
                <a:latin typeface="Arial Narrow" panose="020B0606020202030204" pitchFamily="34" charset="0"/>
              </a:rPr>
            </a:br>
            <a:endParaRPr lang="ru-RU" sz="2800" dirty="0">
              <a:latin typeface="Arial Narrow" panose="020B0606020202030204" pitchFamily="34" charset="0"/>
            </a:endParaRPr>
          </a:p>
        </p:txBody>
      </p:sp>
      <p:pic>
        <p:nvPicPr>
          <p:cNvPr id="4" name="Picture 2" descr="https://avatars.mds.yandex.net/get-zen_doc/1653873/pub_5e3ebb8351cb901c556d3648_5e3ecfc886c9e0056a0f622f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204864"/>
            <a:ext cx="6415111" cy="427199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183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348880"/>
            <a:ext cx="8229600" cy="1584176"/>
          </a:xfrm>
        </p:spPr>
        <p:txBody>
          <a:bodyPr>
            <a:noAutofit/>
          </a:bodyPr>
          <a:lstStyle/>
          <a:p>
            <a:r>
              <a:rPr lang="ru-RU" dirty="0" smtClean="0"/>
              <a:t>Назовите имя первой женщины, удостоенной </a:t>
            </a:r>
            <a:r>
              <a:rPr lang="ru-RU" dirty="0"/>
              <a:t>звания </a:t>
            </a:r>
            <a:r>
              <a:rPr lang="ru-RU" dirty="0" smtClean="0"/>
              <a:t>Героя</a:t>
            </a:r>
            <a:r>
              <a:rPr lang="ru-RU" dirty="0"/>
              <a:t> </a:t>
            </a:r>
            <a:r>
              <a:rPr lang="ru-RU" dirty="0" smtClean="0"/>
              <a:t>Советского </a:t>
            </a:r>
            <a:r>
              <a:rPr lang="ru-RU" dirty="0"/>
              <a:t>Союза (посмертно) во время Великой Отечественной </a:t>
            </a:r>
            <a:r>
              <a:rPr lang="ru-RU" dirty="0" smtClean="0"/>
              <a:t>войны, назвавшейся в плену вражеских захватчиков Таней.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504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628800"/>
            <a:ext cx="8229600" cy="2520280"/>
          </a:xfrm>
        </p:spPr>
        <p:txBody>
          <a:bodyPr>
            <a:normAutofit/>
          </a:bodyPr>
          <a:lstStyle/>
          <a:p>
            <a:r>
              <a:rPr lang="ru-RU" dirty="0" smtClean="0"/>
              <a:t>Как называется всемирная известная статуя Веры Мухиной,</a:t>
            </a:r>
            <a:r>
              <a:rPr lang="ru-RU" dirty="0"/>
              <a:t> расположенная в г. </a:t>
            </a:r>
            <a:r>
              <a:rPr lang="ru-RU" dirty="0" smtClean="0"/>
              <a:t>Москве,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 ставшая одним из главных символом СССР, эмблемой</a:t>
            </a:r>
            <a:r>
              <a:rPr lang="ru-RU" dirty="0"/>
              <a:t> киностудии «Мосфильм</a:t>
            </a:r>
            <a:r>
              <a:rPr lang="ru-RU" dirty="0" smtClean="0"/>
              <a:t>»? </a:t>
            </a:r>
            <a:r>
              <a:rPr lang="ru-RU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56501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«Рабочий и колхозница»</a:t>
            </a:r>
            <a:endParaRPr lang="ru-RU" sz="2800" b="1" dirty="0">
              <a:solidFill>
                <a:srgbClr val="003300"/>
              </a:solidFill>
              <a:latin typeface="Arial Narrow" panose="020B0606020202030204" pitchFamily="34" charset="0"/>
            </a:endParaRPr>
          </a:p>
        </p:txBody>
      </p:sp>
      <p:pic>
        <p:nvPicPr>
          <p:cNvPr id="7172" name="Picture 4" descr="https://view-photo.ru/wp-content/uploads/2016/04/DSC030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194" y="1844824"/>
            <a:ext cx="5999611" cy="425972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937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620" y="1628800"/>
            <a:ext cx="8229600" cy="1143000"/>
          </a:xfrm>
        </p:spPr>
        <p:txBody>
          <a:bodyPr>
            <a:noAutofit/>
          </a:bodyPr>
          <a:lstStyle/>
          <a:p>
            <a:r>
              <a:rPr lang="ru-RU" dirty="0" smtClean="0"/>
              <a:t>Назовите имя русской поэтессы, представительницы </a:t>
            </a:r>
            <a:r>
              <a:rPr lang="ru-RU" dirty="0"/>
              <a:t>поэзии Серебряного века</a:t>
            </a:r>
            <a:r>
              <a:rPr lang="ru-RU" dirty="0" smtClean="0"/>
              <a:t>, написавшей строки: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214561" y="3212976"/>
            <a:ext cx="574181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3300"/>
                </a:solidFill>
                <a:latin typeface="Arial Narrow" panose="020B0606020202030204" pitchFamily="34" charset="0"/>
              </a:rPr>
              <a:t>Мне нравится, что вы больны не мной,</a:t>
            </a:r>
            <a:br>
              <a:rPr lang="ru-RU" sz="2800" dirty="0">
                <a:solidFill>
                  <a:srgbClr val="003300"/>
                </a:solidFill>
                <a:latin typeface="Arial Narrow" panose="020B0606020202030204" pitchFamily="34" charset="0"/>
              </a:rPr>
            </a:br>
            <a:r>
              <a:rPr lang="ru-RU" sz="2800" dirty="0">
                <a:solidFill>
                  <a:srgbClr val="003300"/>
                </a:solidFill>
                <a:latin typeface="Arial Narrow" panose="020B0606020202030204" pitchFamily="34" charset="0"/>
              </a:rPr>
              <a:t>Мне нравится, что я больна не вами,</a:t>
            </a:r>
            <a:br>
              <a:rPr lang="ru-RU" sz="2800" dirty="0">
                <a:solidFill>
                  <a:srgbClr val="003300"/>
                </a:solidFill>
                <a:latin typeface="Arial Narrow" panose="020B0606020202030204" pitchFamily="34" charset="0"/>
              </a:rPr>
            </a:br>
            <a:r>
              <a:rPr lang="ru-RU" sz="2800" dirty="0">
                <a:solidFill>
                  <a:srgbClr val="003300"/>
                </a:solidFill>
                <a:latin typeface="Arial Narrow" panose="020B0606020202030204" pitchFamily="34" charset="0"/>
              </a:rPr>
              <a:t>Что никогда тяжелый шар земной</a:t>
            </a:r>
            <a:br>
              <a:rPr lang="ru-RU" sz="2800" dirty="0">
                <a:solidFill>
                  <a:srgbClr val="003300"/>
                </a:solidFill>
                <a:latin typeface="Arial Narrow" panose="020B0606020202030204" pitchFamily="34" charset="0"/>
              </a:rPr>
            </a:br>
            <a:r>
              <a:rPr lang="ru-RU" sz="2800" dirty="0">
                <a:solidFill>
                  <a:srgbClr val="003300"/>
                </a:solidFill>
                <a:latin typeface="Arial Narrow" panose="020B0606020202030204" pitchFamily="34" charset="0"/>
              </a:rPr>
              <a:t>Не уплывет под нашими </a:t>
            </a:r>
            <a:r>
              <a:rPr lang="ru-RU" sz="2800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ногами…</a:t>
            </a:r>
            <a:endParaRPr lang="ru-RU" sz="2400" dirty="0">
              <a:solidFill>
                <a:srgbClr val="0033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8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763" y="332656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Марина Цветаева </a:t>
            </a:r>
            <a:r>
              <a:rPr lang="ru-RU" sz="2800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(</a:t>
            </a:r>
            <a:r>
              <a:rPr lang="ru-RU" sz="2800" dirty="0">
                <a:solidFill>
                  <a:srgbClr val="003300"/>
                </a:solidFill>
                <a:latin typeface="Arial Narrow" panose="020B0606020202030204" pitchFamily="34" charset="0"/>
              </a:rPr>
              <a:t>1892–1941 гг.) – знаменитая русская поэтесса, прозаик, переводчик, которая своим творчеством оставила яркий след в литературе 20 </a:t>
            </a:r>
            <a:r>
              <a:rPr lang="ru-RU" sz="2800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века.</a:t>
            </a:r>
            <a:endParaRPr lang="ru-RU" sz="2800" b="1" dirty="0">
              <a:solidFill>
                <a:srgbClr val="003300"/>
              </a:solidFill>
              <a:latin typeface="Arial Narrow" panose="020B0606020202030204" pitchFamily="34" charset="0"/>
            </a:endParaRPr>
          </a:p>
        </p:txBody>
      </p:sp>
      <p:pic>
        <p:nvPicPr>
          <p:cNvPr id="19458" name="Picture 2" descr="https://b1.m24.ru/c/825354.900x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916832"/>
            <a:ext cx="4732139" cy="462698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680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132856"/>
            <a:ext cx="8229600" cy="1143000"/>
          </a:xfrm>
        </p:spPr>
        <p:txBody>
          <a:bodyPr/>
          <a:lstStyle/>
          <a:p>
            <a:r>
              <a:rPr lang="ru-RU" dirty="0" smtClean="0"/>
              <a:t>Как зовут девочку, попавшую в страну чудес в сказке Льюиса </a:t>
            </a:r>
            <a:r>
              <a:rPr lang="ru-RU" dirty="0" err="1" smtClean="0"/>
              <a:t>Кэррола</a:t>
            </a:r>
            <a:r>
              <a:rPr lang="ru-RU" dirty="0" smtClean="0"/>
              <a:t>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9068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763" y="188640"/>
            <a:ext cx="8229600" cy="70609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Алиса</a:t>
            </a:r>
            <a:endParaRPr lang="ru-RU" sz="2800" b="1" dirty="0">
              <a:solidFill>
                <a:srgbClr val="003300"/>
              </a:solidFill>
              <a:latin typeface="Arial Narrow" panose="020B0606020202030204" pitchFamily="34" charset="0"/>
            </a:endParaRPr>
          </a:p>
        </p:txBody>
      </p:sp>
      <p:pic>
        <p:nvPicPr>
          <p:cNvPr id="13314" name="Picture 2" descr="https://i.artfile.ru/1920x1200_135824_%5bwww.ArtFile.ru%5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966" y="1268190"/>
            <a:ext cx="7143194" cy="446449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279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763" y="2352615"/>
            <a:ext cx="8229600" cy="1143000"/>
          </a:xfrm>
        </p:spPr>
        <p:txBody>
          <a:bodyPr/>
          <a:lstStyle/>
          <a:p>
            <a:r>
              <a:rPr lang="ru-RU" dirty="0" smtClean="0"/>
              <a:t>Как зовут героиню сказки Г.Х. Андерсена «Дикие </a:t>
            </a:r>
            <a:r>
              <a:rPr lang="ru-RU" dirty="0" smtClean="0"/>
              <a:t>лебеди»?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442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2800" b="1" dirty="0" err="1" smtClean="0">
                <a:solidFill>
                  <a:srgbClr val="003300"/>
                </a:solidFill>
                <a:latin typeface="Arial Narrow" panose="020B0606020202030204" pitchFamily="34" charset="0"/>
              </a:rPr>
              <a:t>Элиза</a:t>
            </a:r>
            <a:endParaRPr lang="ru-RU" sz="2800" b="1" dirty="0">
              <a:solidFill>
                <a:srgbClr val="003300"/>
              </a:solidFill>
              <a:latin typeface="Arial Narrow" panose="020B0606020202030204" pitchFamily="34" charset="0"/>
            </a:endParaRPr>
          </a:p>
        </p:txBody>
      </p:sp>
      <p:pic>
        <p:nvPicPr>
          <p:cNvPr id="15362" name="Picture 2" descr="https://www.culture.ru/storage/images/cd6483b70ec3574ddfbb128f334d3050/53749387be0c996af4be1b9404bb93a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28800"/>
            <a:ext cx="7297824" cy="410502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189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763" y="2357438"/>
            <a:ext cx="8229600" cy="1143000"/>
          </a:xfrm>
        </p:spPr>
        <p:txBody>
          <a:bodyPr/>
          <a:lstStyle/>
          <a:p>
            <a:r>
              <a:rPr lang="ru-RU" dirty="0" smtClean="0"/>
              <a:t>Назовите имя древнеримской богини цветов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706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0609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Флора</a:t>
            </a:r>
            <a:endParaRPr lang="ru-RU" sz="2800" b="1" dirty="0">
              <a:solidFill>
                <a:srgbClr val="003300"/>
              </a:solidFill>
              <a:latin typeface="Arial Narrow" panose="020B0606020202030204" pitchFamily="34" charset="0"/>
            </a:endParaRPr>
          </a:p>
        </p:txBody>
      </p:sp>
      <p:pic>
        <p:nvPicPr>
          <p:cNvPr id="16386" name="Picture 2" descr="Как выглядит богиня цветов, весны и юности флора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196752"/>
            <a:ext cx="4018340" cy="544379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054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226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Зоя Космодемьянская </a:t>
            </a:r>
            <a:r>
              <a:rPr lang="ru-RU" dirty="0">
                <a:solidFill>
                  <a:srgbClr val="003300"/>
                </a:solidFill>
                <a:latin typeface="Arial Narrow" panose="020B0606020202030204" pitchFamily="34" charset="0"/>
              </a:rPr>
              <a:t>(13 сентября 1923 — 29 ноября 1941)</a:t>
            </a:r>
            <a:br>
              <a:rPr lang="ru-RU" dirty="0">
                <a:solidFill>
                  <a:srgbClr val="003300"/>
                </a:solidFill>
                <a:latin typeface="Arial Narrow" panose="020B0606020202030204" pitchFamily="34" charset="0"/>
              </a:rPr>
            </a:br>
            <a:r>
              <a:rPr lang="ru-RU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- символ стойкости и </a:t>
            </a:r>
            <a:r>
              <a:rPr lang="ru-RU" dirty="0">
                <a:solidFill>
                  <a:srgbClr val="003300"/>
                </a:solidFill>
                <a:latin typeface="Arial Narrow" panose="020B0606020202030204" pitchFamily="34" charset="0"/>
              </a:rPr>
              <a:t>героизма советского народа в Великой Отечественной войне</a:t>
            </a:r>
            <a:r>
              <a:rPr lang="ru-RU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.</a:t>
            </a:r>
            <a:r>
              <a:rPr lang="ru-RU" dirty="0">
                <a:solidFill>
                  <a:srgbClr val="003300"/>
                </a:solidFill>
                <a:latin typeface="Arial Narrow" panose="020B0606020202030204" pitchFamily="34" charset="0"/>
              </a:rPr>
              <a:t> </a:t>
            </a:r>
            <a:r>
              <a:rPr lang="ru-RU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Во время выполнения боевого задания была схвачена фашистами и после зверских пыток казнена. Зоя не выдала врагам ни свое настоящее имя, ни имена товарищей. </a:t>
            </a:r>
            <a:endParaRPr lang="ru-RU" dirty="0">
              <a:solidFill>
                <a:srgbClr val="0033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63888" y="2564903"/>
            <a:ext cx="5122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«…нас </a:t>
            </a:r>
            <a:r>
              <a:rPr lang="ru-RU" sz="2400" dirty="0">
                <a:solidFill>
                  <a:srgbClr val="003300"/>
                </a:solidFill>
                <a:latin typeface="Arial Narrow" panose="020B0606020202030204" pitchFamily="34" charset="0"/>
              </a:rPr>
              <a:t>двести миллионов, всех не перевешаете. Вам отомстят за </a:t>
            </a:r>
            <a:r>
              <a:rPr lang="ru-RU" sz="2400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меня»…</a:t>
            </a:r>
            <a:endParaRPr lang="ru-RU" sz="2400" dirty="0">
              <a:solidFill>
                <a:srgbClr val="003300"/>
              </a:solidFill>
              <a:latin typeface="Arial Narrow" panose="020B0606020202030204" pitchFamily="34" charset="0"/>
            </a:endParaRPr>
          </a:p>
        </p:txBody>
      </p:sp>
      <p:pic>
        <p:nvPicPr>
          <p:cNvPr id="10242" name="Picture 2" descr="https://pbs.twimg.com/media/EEUw_weVUAIaIQC.jpg:lar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15" y="2253564"/>
            <a:ext cx="3026305" cy="417646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pbs.twimg.com/media/EAtLn11X4AAc0ZI.jpg:lar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573016"/>
            <a:ext cx="3804711" cy="285353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807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700808"/>
            <a:ext cx="8229600" cy="2664296"/>
          </a:xfrm>
        </p:spPr>
        <p:txBody>
          <a:bodyPr>
            <a:normAutofit/>
          </a:bodyPr>
          <a:lstStyle/>
          <a:p>
            <a:r>
              <a:rPr lang="ru-RU" dirty="0"/>
              <a:t>Эта сказка </a:t>
            </a:r>
            <a:r>
              <a:rPr lang="ru-RU" dirty="0" smtClean="0"/>
              <a:t>начинается </a:t>
            </a:r>
            <a:r>
              <a:rPr lang="ru-RU" dirty="0"/>
              <a:t>так</a:t>
            </a:r>
            <a:r>
              <a:rPr lang="ru-RU" dirty="0" smtClean="0"/>
              <a:t>:</a:t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dirty="0"/>
              <a:t>«Три девицы под окном пряли поздно вечерком</a:t>
            </a:r>
            <a:r>
              <a:rPr lang="ru-RU" dirty="0" smtClean="0"/>
              <a:t>…». </a:t>
            </a:r>
            <a:br>
              <a:rPr lang="ru-RU" dirty="0" smtClean="0"/>
            </a:br>
            <a:r>
              <a:rPr lang="ru-RU" dirty="0" smtClean="0"/>
              <a:t>Как называется сказка и кто ее написал?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185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 «</a:t>
            </a:r>
            <a:r>
              <a:rPr lang="ru-RU" sz="2800" b="1" dirty="0">
                <a:solidFill>
                  <a:srgbClr val="003300"/>
                </a:solidFill>
                <a:latin typeface="Arial Narrow" panose="020B0606020202030204" pitchFamily="34" charset="0"/>
              </a:rPr>
              <a:t>Сказка о царе </a:t>
            </a:r>
            <a:r>
              <a:rPr lang="ru-RU" sz="2800" b="1" dirty="0" err="1">
                <a:solidFill>
                  <a:srgbClr val="003300"/>
                </a:solidFill>
                <a:latin typeface="Arial Narrow" panose="020B0606020202030204" pitchFamily="34" charset="0"/>
              </a:rPr>
              <a:t>Салтане</a:t>
            </a:r>
            <a:r>
              <a:rPr lang="ru-RU" sz="2800" b="1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»</a:t>
            </a:r>
            <a:r>
              <a:rPr lang="ru-RU" sz="2800" b="1" dirty="0">
                <a:solidFill>
                  <a:srgbClr val="003300"/>
                </a:solidFill>
                <a:latin typeface="Arial Narrow" panose="020B0606020202030204" pitchFamily="34" charset="0"/>
              </a:rPr>
              <a:t> </a:t>
            </a:r>
            <a:r>
              <a:rPr lang="ru-RU" sz="2800" b="1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(А.С. Пушкин)</a:t>
            </a:r>
            <a:endParaRPr lang="ru-RU" sz="2800" b="1" dirty="0">
              <a:solidFill>
                <a:srgbClr val="003300"/>
              </a:solidFill>
              <a:latin typeface="Arial Narrow" panose="020B0606020202030204" pitchFamily="34" charset="0"/>
            </a:endParaRPr>
          </a:p>
        </p:txBody>
      </p:sp>
      <p:pic>
        <p:nvPicPr>
          <p:cNvPr id="17410" name="Picture 2" descr="http://i.mycdn.me/i?r=AzEPZsRbOZEKgBhR0XGMT1RkL-U442kUDmEzWy-iZAO2L6aKTM5SRkZCeTgDn6uOy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613" y="1438884"/>
            <a:ext cx="6898773" cy="4256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7663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763" y="1196752"/>
            <a:ext cx="8229600" cy="2511152"/>
          </a:xfrm>
        </p:spPr>
        <p:txBody>
          <a:bodyPr>
            <a:noAutofit/>
          </a:bodyPr>
          <a:lstStyle/>
          <a:p>
            <a:r>
              <a:rPr lang="ru-RU" dirty="0" smtClean="0"/>
              <a:t>Мораль классической версии этой </a:t>
            </a:r>
            <a:r>
              <a:rPr lang="ru-RU" dirty="0" smtClean="0"/>
              <a:t>сказки </a:t>
            </a:r>
            <a:r>
              <a:rPr lang="ru-RU" dirty="0"/>
              <a:t>заканчивается </a:t>
            </a:r>
            <a:r>
              <a:rPr lang="ru-RU" dirty="0" smtClean="0"/>
              <a:t>словами автора: </a:t>
            </a:r>
            <a:r>
              <a:rPr lang="ru-RU" dirty="0" smtClean="0"/>
              <a:t>«Но </a:t>
            </a:r>
            <a:r>
              <a:rPr lang="ru-RU" dirty="0"/>
              <a:t>волк, увы, чем кажется скромней</a:t>
            </a:r>
            <a:r>
              <a:rPr lang="ru-RU" dirty="0" smtClean="0"/>
              <a:t>, </a:t>
            </a:r>
            <a:r>
              <a:rPr lang="ru-RU" dirty="0"/>
              <a:t>тем он всегда </a:t>
            </a:r>
            <a:r>
              <a:rPr lang="ru-RU" dirty="0" err="1"/>
              <a:t>лукавей</a:t>
            </a:r>
            <a:r>
              <a:rPr lang="ru-RU" dirty="0"/>
              <a:t> и страшней</a:t>
            </a:r>
            <a:r>
              <a:rPr lang="ru-RU" dirty="0" smtClean="0"/>
              <a:t>».</a:t>
            </a:r>
            <a:br>
              <a:rPr lang="ru-RU" dirty="0" smtClean="0"/>
            </a:br>
            <a:r>
              <a:rPr lang="ru-RU" dirty="0" smtClean="0"/>
              <a:t>Как называется сказка?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110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«</a:t>
            </a:r>
            <a:r>
              <a:rPr lang="ru-RU" sz="2800" b="1" dirty="0">
                <a:solidFill>
                  <a:srgbClr val="003300"/>
                </a:solidFill>
                <a:latin typeface="Arial Narrow" panose="020B0606020202030204" pitchFamily="34" charset="0"/>
              </a:rPr>
              <a:t>Красная шапочка</a:t>
            </a:r>
            <a:r>
              <a:rPr lang="ru-RU" sz="2800" b="1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»</a:t>
            </a:r>
            <a:r>
              <a:rPr lang="ru-RU" sz="2800" b="1" dirty="0">
                <a:solidFill>
                  <a:srgbClr val="003300"/>
                </a:solidFill>
                <a:latin typeface="Arial Narrow" panose="020B0606020202030204" pitchFamily="34" charset="0"/>
              </a:rPr>
              <a:t> </a:t>
            </a:r>
            <a:r>
              <a:rPr lang="ru-RU" sz="2800" b="1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(Ш. Перро)</a:t>
            </a:r>
            <a:endParaRPr lang="ru-RU" sz="2800" b="1" dirty="0">
              <a:solidFill>
                <a:srgbClr val="003300"/>
              </a:solidFill>
              <a:latin typeface="Arial Narrow" panose="020B0606020202030204" pitchFamily="34" charset="0"/>
            </a:endParaRPr>
          </a:p>
        </p:txBody>
      </p:sp>
      <p:pic>
        <p:nvPicPr>
          <p:cNvPr id="18434" name="Picture 2" descr="https://sun9-41.userapi.com/c847216/v847216247/203f14/650tcAL3O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276" y="1637593"/>
            <a:ext cx="6623447" cy="372568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926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763" y="260648"/>
            <a:ext cx="8229600" cy="1728192"/>
          </a:xfrm>
        </p:spPr>
        <p:txBody>
          <a:bodyPr>
            <a:normAutofit fontScale="90000"/>
          </a:bodyPr>
          <a:lstStyle/>
          <a:p>
            <a:r>
              <a:rPr lang="en-US" dirty="0"/>
              <a:t>B 1941 </a:t>
            </a:r>
            <a:r>
              <a:rPr lang="ru-RU" dirty="0"/>
              <a:t>г</a:t>
            </a:r>
            <a:r>
              <a:rPr lang="en-US" dirty="0"/>
              <a:t>o</a:t>
            </a:r>
            <a:r>
              <a:rPr lang="ru-RU" dirty="0" err="1" smtClean="0"/>
              <a:t>ду</a:t>
            </a:r>
            <a:r>
              <a:rPr lang="ru-RU" dirty="0" smtClean="0"/>
              <a:t> </a:t>
            </a:r>
            <a:r>
              <a:rPr lang="ru-RU" dirty="0"/>
              <a:t>в </a:t>
            </a:r>
            <a:r>
              <a:rPr lang="ru-RU" dirty="0" err="1" smtClean="0"/>
              <a:t>г</a:t>
            </a:r>
            <a:r>
              <a:rPr lang="ru-RU" dirty="0" err="1"/>
              <a:t>о</a:t>
            </a:r>
            <a:r>
              <a:rPr lang="en-US" dirty="0" err="1" smtClean="0"/>
              <a:t>po</a:t>
            </a:r>
            <a:r>
              <a:rPr lang="ru-RU" dirty="0"/>
              <a:t>д</a:t>
            </a:r>
            <a:r>
              <a:rPr lang="en-US" dirty="0"/>
              <a:t>e </a:t>
            </a:r>
            <a:r>
              <a:rPr lang="ru-RU" dirty="0" err="1"/>
              <a:t>Энг</a:t>
            </a:r>
            <a:r>
              <a:rPr lang="en-US" dirty="0"/>
              <a:t>e</a:t>
            </a:r>
            <a:r>
              <a:rPr lang="ru-RU" dirty="0"/>
              <a:t>ль</a:t>
            </a:r>
            <a:r>
              <a:rPr lang="en-US" dirty="0" smtClean="0"/>
              <a:t>c</a:t>
            </a:r>
            <a:r>
              <a:rPr lang="ru-RU" dirty="0" smtClean="0"/>
              <a:t> был основан 46 </a:t>
            </a:r>
            <a:r>
              <a:rPr lang="ru-RU" dirty="0"/>
              <a:t>гвардейский бомбардировочный женский авиационный </a:t>
            </a:r>
            <a:r>
              <a:rPr lang="ru-RU" dirty="0" smtClean="0"/>
              <a:t>полк. </a:t>
            </a:r>
            <a:br>
              <a:rPr lang="ru-RU" dirty="0" smtClean="0"/>
            </a:br>
            <a:r>
              <a:rPr lang="ru-RU" dirty="0" smtClean="0"/>
              <a:t>Как вражеские захватчики называли летчиц этого полка? </a:t>
            </a:r>
            <a:br>
              <a:rPr lang="ru-RU" dirty="0" smtClean="0"/>
            </a:br>
            <a:r>
              <a:rPr lang="ru-RU" dirty="0" smtClean="0"/>
              <a:t>Выберите правильный ответ: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059832" y="1821310"/>
            <a:ext cx="4572000" cy="184665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>
                <a:solidFill>
                  <a:srgbClr val="0033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* «</a:t>
            </a:r>
            <a:r>
              <a:rPr lang="ru-RU" sz="2400" dirty="0" err="1" smtClean="0">
                <a:solidFill>
                  <a:srgbClr val="003300"/>
                </a:solidFill>
                <a:latin typeface="Arial Narrow" panose="020B0606020202030204" pitchFamily="34" charset="0"/>
              </a:rPr>
              <a:t>Дунькин</a:t>
            </a:r>
            <a:r>
              <a:rPr lang="ru-RU" sz="2400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 клуб»</a:t>
            </a:r>
            <a:r>
              <a:rPr lang="ru-RU" sz="2400" dirty="0">
                <a:solidFill>
                  <a:srgbClr val="003300"/>
                </a:solidFill>
                <a:latin typeface="Arial Narrow" panose="020B0606020202030204" pitchFamily="34" charset="0"/>
              </a:rPr>
              <a:t/>
            </a:r>
            <a:br>
              <a:rPr lang="ru-RU" sz="2400" dirty="0">
                <a:solidFill>
                  <a:srgbClr val="003300"/>
                </a:solidFill>
                <a:latin typeface="Arial Narrow" panose="020B0606020202030204" pitchFamily="34" charset="0"/>
              </a:rPr>
            </a:br>
            <a:r>
              <a:rPr lang="ru-RU" sz="2400" dirty="0" smtClean="0">
                <a:solidFill>
                  <a:srgbClr val="0033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* «</a:t>
            </a:r>
            <a:r>
              <a:rPr lang="ru-RU" sz="2400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Ночные ведьмы»</a:t>
            </a:r>
            <a:r>
              <a:rPr lang="ru-RU" sz="2400" dirty="0">
                <a:solidFill>
                  <a:srgbClr val="003300"/>
                </a:solidFill>
                <a:latin typeface="Arial Narrow" panose="020B0606020202030204" pitchFamily="34" charset="0"/>
              </a:rPr>
              <a:t/>
            </a:r>
            <a:br>
              <a:rPr lang="ru-RU" sz="2400" dirty="0">
                <a:solidFill>
                  <a:srgbClr val="003300"/>
                </a:solidFill>
                <a:latin typeface="Arial Narrow" panose="020B0606020202030204" pitchFamily="34" charset="0"/>
              </a:rPr>
            </a:br>
            <a:r>
              <a:rPr lang="ru-RU" sz="2400" dirty="0" smtClean="0">
                <a:solidFill>
                  <a:srgbClr val="0033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* «</a:t>
            </a:r>
            <a:r>
              <a:rPr lang="ru-RU" sz="2400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Ночные совы»</a:t>
            </a:r>
            <a:r>
              <a:rPr lang="ru-RU" sz="2400" dirty="0">
                <a:solidFill>
                  <a:srgbClr val="003300"/>
                </a:solidFill>
                <a:latin typeface="Arial Narrow" panose="020B0606020202030204" pitchFamily="34" charset="0"/>
              </a:rPr>
              <a:t/>
            </a:r>
            <a:br>
              <a:rPr lang="ru-RU" sz="2400" dirty="0">
                <a:solidFill>
                  <a:srgbClr val="003300"/>
                </a:solidFill>
                <a:latin typeface="Arial Narrow" panose="020B0606020202030204" pitchFamily="34" charset="0"/>
              </a:rPr>
            </a:br>
            <a:r>
              <a:rPr lang="ru-RU" sz="2400" dirty="0" smtClean="0">
                <a:solidFill>
                  <a:srgbClr val="0033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* «</a:t>
            </a:r>
            <a:r>
              <a:rPr lang="ru-RU" sz="2400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Летающие ласточки» 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Picture 2" descr="Боевой самолет ПО-2 «Ночных ведьм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634" y="3500438"/>
            <a:ext cx="5667857" cy="323717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74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331179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«</a:t>
            </a:r>
            <a:r>
              <a:rPr lang="ru-RU" b="1" dirty="0">
                <a:solidFill>
                  <a:srgbClr val="003300"/>
                </a:solidFill>
                <a:latin typeface="Arial Narrow" panose="020B0606020202030204" pitchFamily="34" charset="0"/>
              </a:rPr>
              <a:t>Ночными ведьмами</a:t>
            </a:r>
            <a:r>
              <a:rPr lang="ru-RU" b="1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» </a:t>
            </a:r>
            <a:r>
              <a:rPr lang="ru-RU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вражеские захватчики называли девушек легендарного авиационного </a:t>
            </a:r>
            <a:r>
              <a:rPr lang="ru-RU" dirty="0">
                <a:solidFill>
                  <a:srgbClr val="003300"/>
                </a:solidFill>
                <a:latin typeface="Arial Narrow" panose="020B0606020202030204" pitchFamily="34" charset="0"/>
              </a:rPr>
              <a:t>полка, появлявшихся на маленьких самолетах внезапно </a:t>
            </a:r>
            <a:r>
              <a:rPr lang="ru-RU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и бесшумно</a:t>
            </a:r>
            <a:r>
              <a:rPr lang="ru-RU" dirty="0">
                <a:solidFill>
                  <a:srgbClr val="003300"/>
                </a:solidFill>
                <a:latin typeface="Arial Narrow" panose="020B0606020202030204" pitchFamily="34" charset="0"/>
              </a:rPr>
              <a:t>. </a:t>
            </a:r>
            <a:r>
              <a:rPr lang="ru-RU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/>
            </a:r>
            <a:br>
              <a:rPr lang="ru-RU" dirty="0" smtClean="0">
                <a:solidFill>
                  <a:srgbClr val="003300"/>
                </a:solidFill>
                <a:latin typeface="Arial Narrow" panose="020B0606020202030204" pitchFamily="34" charset="0"/>
              </a:rPr>
            </a:br>
            <a:r>
              <a:rPr lang="ru-RU" dirty="0">
                <a:solidFill>
                  <a:srgbClr val="003300"/>
                </a:solidFill>
                <a:latin typeface="Arial Narrow" panose="020B0606020202030204" pitchFamily="34" charset="0"/>
              </a:rPr>
              <a:t/>
            </a:r>
            <a:br>
              <a:rPr lang="ru-RU" dirty="0">
                <a:solidFill>
                  <a:srgbClr val="003300"/>
                </a:solidFill>
                <a:latin typeface="Arial Narrow" panose="020B0606020202030204" pitchFamily="34" charset="0"/>
              </a:rPr>
            </a:br>
            <a:r>
              <a:rPr lang="ru-RU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А советские бойцы шутливо называли полк девушек-летчиц: </a:t>
            </a:r>
            <a:r>
              <a:rPr lang="ru-RU" b="1" dirty="0">
                <a:solidFill>
                  <a:srgbClr val="003300"/>
                </a:solidFill>
                <a:latin typeface="Arial Narrow" panose="020B0606020202030204" pitchFamily="34" charset="0"/>
              </a:rPr>
              <a:t>«</a:t>
            </a:r>
            <a:r>
              <a:rPr lang="ru-RU" b="1" dirty="0" err="1">
                <a:solidFill>
                  <a:srgbClr val="003300"/>
                </a:solidFill>
                <a:latin typeface="Arial Narrow" panose="020B0606020202030204" pitchFamily="34" charset="0"/>
              </a:rPr>
              <a:t>Дунькин</a:t>
            </a:r>
            <a:r>
              <a:rPr lang="ru-RU" b="1" dirty="0">
                <a:solidFill>
                  <a:srgbClr val="003300"/>
                </a:solidFill>
                <a:latin typeface="Arial Narrow" panose="020B0606020202030204" pitchFamily="34" charset="0"/>
              </a:rPr>
              <a:t> полк», </a:t>
            </a:r>
            <a:r>
              <a:rPr lang="ru-RU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намекая </a:t>
            </a:r>
            <a:r>
              <a:rPr lang="ru-RU" dirty="0">
                <a:solidFill>
                  <a:srgbClr val="003300"/>
                </a:solidFill>
                <a:latin typeface="Arial Narrow" panose="020B0606020202030204" pitchFamily="34" charset="0"/>
              </a:rPr>
              <a:t>на полностью женский </a:t>
            </a:r>
            <a:r>
              <a:rPr lang="ru-RU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состав </a:t>
            </a:r>
            <a:r>
              <a:rPr lang="ru-RU" dirty="0">
                <a:solidFill>
                  <a:srgbClr val="003300"/>
                </a:solidFill>
                <a:latin typeface="Arial Narrow" panose="020B0606020202030204" pitchFamily="34" charset="0"/>
              </a:rPr>
              <a:t>и, оправдываясь именем командира </a:t>
            </a:r>
            <a:r>
              <a:rPr lang="ru-RU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полка - Евдокией </a:t>
            </a:r>
            <a:r>
              <a:rPr lang="ru-RU" dirty="0" err="1" smtClean="0">
                <a:solidFill>
                  <a:srgbClr val="003300"/>
                </a:solidFill>
                <a:latin typeface="Arial Narrow" panose="020B0606020202030204" pitchFamily="34" charset="0"/>
              </a:rPr>
              <a:t>Бершанской</a:t>
            </a:r>
            <a:r>
              <a:rPr lang="ru-RU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, под командованием которой полк </a:t>
            </a:r>
            <a:r>
              <a:rPr lang="ru-RU" dirty="0">
                <a:solidFill>
                  <a:srgbClr val="003300"/>
                </a:solidFill>
                <a:latin typeface="Arial Narrow" panose="020B0606020202030204" pitchFamily="34" charset="0"/>
              </a:rPr>
              <a:t>сражался до окончания войны. </a:t>
            </a:r>
          </a:p>
        </p:txBody>
      </p:sp>
      <p:pic>
        <p:nvPicPr>
          <p:cNvPr id="1030" name="Picture 6" descr="https://bigpicture.ru/wp-content/uploads/2020/05/77f340753be016854a7adb9c1ecda9eb_cropped_1332x7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491351"/>
            <a:ext cx="5396148" cy="318421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576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908720"/>
            <a:ext cx="8229600" cy="4378498"/>
          </a:xfrm>
        </p:spPr>
        <p:txBody>
          <a:bodyPr>
            <a:normAutofit/>
          </a:bodyPr>
          <a:lstStyle/>
          <a:p>
            <a:r>
              <a:rPr lang="ru-RU" dirty="0" smtClean="0"/>
              <a:t>Людмила Павличенко – Герой Советского Союза, отважная защитница Родины во время Великой Отечественной войны во время поездки в США с подачи американских </a:t>
            </a:r>
            <a:r>
              <a:rPr lang="ru-RU" dirty="0"/>
              <a:t>журналистов получила прозвище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«</a:t>
            </a:r>
            <a:r>
              <a:rPr lang="ru-RU" dirty="0"/>
              <a:t>Леди Смерть</a:t>
            </a:r>
            <a:r>
              <a:rPr lang="ru-RU" dirty="0" smtClean="0"/>
              <a:t>». </a:t>
            </a:r>
            <a:br>
              <a:rPr lang="ru-RU" dirty="0" smtClean="0"/>
            </a:br>
            <a:r>
              <a:rPr lang="ru-RU" dirty="0" smtClean="0"/>
              <a:t>За что ее так прозвали?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705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2506290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Людмила Павличенко </a:t>
            </a:r>
            <a:r>
              <a:rPr lang="ru-RU" sz="2700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—</a:t>
            </a:r>
            <a:r>
              <a:rPr lang="ru-RU" sz="2700" b="1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 самая </a:t>
            </a:r>
            <a:r>
              <a:rPr lang="ru-RU" sz="2700" b="1" dirty="0">
                <a:solidFill>
                  <a:srgbClr val="003300"/>
                </a:solidFill>
                <a:latin typeface="Arial Narrow" panose="020B0606020202030204" pitchFamily="34" charset="0"/>
              </a:rPr>
              <a:t>успешная женщина-снайпер в мировой истории — 309 уничтоженных солдат и офицеров </a:t>
            </a:r>
            <a:r>
              <a:rPr lang="ru-RU" sz="2700" b="1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противника.</a:t>
            </a:r>
            <a:r>
              <a:rPr lang="ru-RU" sz="2700" i="1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 </a:t>
            </a:r>
            <a:r>
              <a:rPr lang="ru-RU" sz="2700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На конференции в Чикаго Людмила </a:t>
            </a:r>
            <a:r>
              <a:rPr lang="ru-RU" sz="2700" dirty="0">
                <a:solidFill>
                  <a:srgbClr val="003300"/>
                </a:solidFill>
                <a:latin typeface="Arial Narrow" panose="020B0606020202030204" pitchFamily="34" charset="0"/>
              </a:rPr>
              <a:t>Павличенко произнесла слова, благодаря которым ее запомнили в США на десятилетия вперед</a:t>
            </a:r>
            <a:r>
              <a:rPr lang="ru-RU" sz="2700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:</a:t>
            </a:r>
            <a:r>
              <a:rPr lang="ru-RU" dirty="0"/>
              <a:t/>
            </a:r>
            <a:br>
              <a:rPr lang="ru-RU" dirty="0"/>
            </a:br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83968" y="2996952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«Джентльмены</a:t>
            </a:r>
            <a:r>
              <a:rPr lang="ru-RU" sz="2400" dirty="0">
                <a:solidFill>
                  <a:srgbClr val="003300"/>
                </a:solidFill>
                <a:latin typeface="Arial Narrow" panose="020B0606020202030204" pitchFamily="34" charset="0"/>
              </a:rPr>
              <a:t>, мне двадцать пять лет. На фронте я уже успела уничтожить триста девять фашистских захватчиков. Не кажется ли вам, джентльмены, что вы слишком долго прячетесь за моей спиной</a:t>
            </a:r>
            <a:r>
              <a:rPr lang="ru-RU" sz="2400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?!»</a:t>
            </a:r>
            <a:endParaRPr lang="ru-RU" sz="2400" dirty="0">
              <a:solidFill>
                <a:srgbClr val="003300"/>
              </a:solidFill>
              <a:latin typeface="Arial Narrow" panose="020B0606020202030204" pitchFamily="34" charset="0"/>
            </a:endParaRPr>
          </a:p>
        </p:txBody>
      </p:sp>
      <p:pic>
        <p:nvPicPr>
          <p:cNvPr id="3076" name="Picture 4" descr="https://topwar.ru/uploads/posts/2019-10/1572132867_pavlichenko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386628"/>
            <a:ext cx="3268963" cy="432048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723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3505</TotalTime>
  <Words>1030</Words>
  <Application>Microsoft Office PowerPoint</Application>
  <PresentationFormat>Экран (4:3)</PresentationFormat>
  <Paragraphs>145</Paragraphs>
  <Slides>53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60" baseType="lpstr">
      <vt:lpstr>Arial</vt:lpstr>
      <vt:lpstr>Arial Narrow</vt:lpstr>
      <vt:lpstr>Calibri</vt:lpstr>
      <vt:lpstr>Helvetica</vt:lpstr>
      <vt:lpstr>Symbol</vt:lpstr>
      <vt:lpstr>Times New Roman</vt:lpstr>
      <vt:lpstr>Тема Office</vt:lpstr>
      <vt:lpstr>Презентация PowerPoint</vt:lpstr>
      <vt:lpstr>ВСЕРОССИЙСКОЕ ДЕТСКО-ЮНОШЕСКОЕ ВОЕННО-ПАТРИОТИЧЕСКОЕ  ОБЩЕСТВЕННОЕ ДВИЖЕНИЕ  «ЮНАРМИЯ» </vt:lpstr>
      <vt:lpstr>Презентация PowerPoint</vt:lpstr>
      <vt:lpstr>Назовите имя первой женщины, удостоенной звания Героя Советского Союза (посмертно) во время Великой Отечественной войны, назвавшейся в плену вражеских захватчиков Таней.</vt:lpstr>
      <vt:lpstr>Зоя Космодемьянская (13 сентября 1923 — 29 ноября 1941) - символ стойкости и героизма советского народа в Великой Отечественной войне. Во время выполнения боевого задания была схвачена фашистами и после зверских пыток казнена. Зоя не выдала врагам ни свое настоящее имя, ни имена товарищей. </vt:lpstr>
      <vt:lpstr>B 1941 гoду в гоpoдe Энгeльc был основан 46 гвардейский бомбардировочный женский авиационный полк.  Как вражеские захватчики называли летчиц этого полка?  Выберите правильный ответ: </vt:lpstr>
      <vt:lpstr>«Ночными ведьмами» вражеские захватчики называли девушек легендарного авиационного полка, появлявшихся на маленьких самолетах внезапно и бесшумно.   А советские бойцы шутливо называли полк девушек-летчиц: «Дунькин полк», намекая на полностью женский состав и, оправдываясь именем командира полка - Евдокией Бершанской, под командованием которой полк сражался до окончания войны. </vt:lpstr>
      <vt:lpstr>Людмила Павличенко – Герой Советского Союза, отважная защитница Родины во время Великой Отечественной войны во время поездки в США с подачи американских журналистов получила прозвище  «Леди Смерть».  За что ее так прозвали?</vt:lpstr>
      <vt:lpstr>Людмила Павличенко — самая успешная женщина-снайпер в мировой истории — 309 уничтоженных солдат и офицеров противника. На конференции в Чикаго Людмила Павличенко произнесла слова, благодаря которым ее запомнили в США на десятилетия вперед: </vt:lpstr>
      <vt:lpstr>Мария Октябрьская, Герой Советского Союза (посмертно), во время Великой Отечественной войны сражалась вместе со своей «боевой подругой», которую купила сама. Что это была за подруга?  </vt:lpstr>
      <vt:lpstr>«Боевая подруга» – это танк Марии Октябрьской. Марию не брали на фронт в связи со слабым здоровьем и возрастом. Тогда Мария написала письмо Сталину: «…хочу отомстить фашистским собакам, для чего внесла в госбанк на построение танка все свои личные сбережения — 50 000 рублей. Танк прошу назвать «Боевая подруга» и направить меня на фронт в качестве водителя этого танка…».  Просьба Марии Октябрьской была удовлетворена. </vt:lpstr>
      <vt:lpstr>Зинаида Ермольева — советский учёный-микробиолог и эпидемиолог, одна из родоначальниц современной отечественной микробиологии. Своим изобретением она спасла тысячи жизней раненных солдат во время Великой Отечественной войны. Что это за изобретение? </vt:lpstr>
      <vt:lpstr>Во время Второй мировой войны западные учёные наладили производство пенициллина, но продавать технологию СССР не хотели. З. Ермольевой сама проводила опыты с плесенью. Так появился отечественный антибиотик - препарат «Крустозин», аналог «Пенициллина». </vt:lpstr>
      <vt:lpstr>Презентация PowerPoint</vt:lpstr>
      <vt:lpstr>Анна Курникова — российская теннисистка, супруга популярного испанского певца Энрике Иглесиаса. Звездная пара воспитывает троих детей. </vt:lpstr>
      <vt:lpstr>Курьезное обстоятельство из детства этой женщины стало одной из причин ее глубочайшего интереса к математике.   Когда на одну из детских комнат не хватило обоев, стену оклеили листами периодического издания с содержанием математических лекций. Перед этой «таинственной» стеной целые часы проводила будущая Первая в Российской империи и Северной Европе женщина-профессор и первая в мире женщина — профессор математики.   Назовите ее имя.</vt:lpstr>
      <vt:lpstr>Софья Васильевна Ковалевская  (1850 –1891 гг.) ─ российский математик и механик, автор научной работы «Задача о вращении твёрдого тела вокруг неподвижной точки».</vt:lpstr>
      <vt:lpstr>Светлана Евгеньевна Савицкая стала второй в мире женщиной-космонавтом после Валентины Терешковой.  В чем она стала первой? </vt:lpstr>
      <vt:lpstr>Светлана Евгеньевна Савицкая  ─ первая в мире женщина- космонавт осуществившая выход в открытый космос 25 июля 1984 года, пробыв вне космического корабля  3 часа 33 минут.</vt:lpstr>
      <vt:lpstr>Анна Ивановна Щетинина прославилась на весь мир в 1935 году , проведя грузовой пароход «Чавыча» из Гамбурга через Одессу и Сингапур в Петропавловск-Камчатский. В годы Великой Отечественной войны под бомбёжками эвакуировала население Таллина и перевозила стратегические грузы.   А в чем она была первой в мире?</vt:lpstr>
      <vt:lpstr>А́нна Ива́новна Щети́нина (1908 — 1999 гг.) — первая в мире женщина — капитан дальнего плавания. </vt:lpstr>
      <vt:lpstr>Первой  советской фигуристкой, занесенной в Книгу рекордов Гиннесса, стала Ирина Роднина.  Какой рекорд она установила?</vt:lpstr>
      <vt:lpstr>Ирина Роднина - не проиграла ни одного соревнования за всю карьеру с 1969 по 1980 год! Она — трехкратная олимпийская чемпионка, 10-кратная чемпионка мира, 11-кратная — Европы и 6-кратная — СССР. Такое количество наград не удавалось взять ни одному фигуристу за всю историю этого вида спорта. </vt:lpstr>
      <vt:lpstr>Разгадайте ребус</vt:lpstr>
      <vt:lpstr>Букет</vt:lpstr>
      <vt:lpstr>Разгадайте шараду</vt:lpstr>
      <vt:lpstr>Картина</vt:lpstr>
      <vt:lpstr>Решите логическую задачу</vt:lpstr>
      <vt:lpstr>Решение</vt:lpstr>
      <vt:lpstr>Расставьте знаки арифметических действий так, чтобы получилось верное равенство</vt:lpstr>
      <vt:lpstr>Правильный ответ</vt:lpstr>
      <vt:lpstr>Решите логическую задачу  Хозяйке необходимо испечь 6 пирожков. Как ей справиться за 15 минут, если на сковородке помещается только 4 пирожка, а с каждой стороны пирожок должен печься 5 минут?</vt:lpstr>
      <vt:lpstr>Решение </vt:lpstr>
      <vt:lpstr>Назовите имя детской поэтессы Барто:  Анастасия Агния Анна Арния</vt:lpstr>
      <vt:lpstr>Агния Барто – детская поэтесса и писательница, сочиняла произведения для детей, писала сценарии к кинофильмам, работала ведущей на радио. В юности Агния Барто увлекалась балетом, окончила хореографическое училище.  «Она пришла в литературу на пуантах».</vt:lpstr>
      <vt:lpstr>Впервые эту хореографическую миниатюру (балетный номер) исполнила Анна Павлова – великая русская балерина, прима Мариинского театра.   Как называется эта миниатюра на музыку композитора Камиля Сен-Санса из сюиты «Карнавал животных»? </vt:lpstr>
      <vt:lpstr>«Умирающий лебедь» - хореографическая миниатюра, исполненная Анной Павловой в 1907 году и ставшая ее визитной карточкой: она исполнила его около 4000 раз. </vt:lpstr>
      <vt:lpstr>Назовите имя девушки –  олицетворение идеала  женщины-матери в романе Л.Н.Толстова «Война и мир»  </vt:lpstr>
      <vt:lpstr>Наташа Ростова - одна из значимых персонажей произведения «Война и мир», представленная нам как хранительница семейного очага, созданная для рождения и воспитания детей. </vt:lpstr>
      <vt:lpstr>Как называется всемирная известная статуя Веры Мухиной, расположенная в г. Москве,  ставшая одним из главных символом СССР, эмблемой киностудии «Мосфильм»?  </vt:lpstr>
      <vt:lpstr>«Рабочий и колхозница»</vt:lpstr>
      <vt:lpstr>Назовите имя русской поэтессы, представительницы поэзии Серебряного века, написавшей строки: </vt:lpstr>
      <vt:lpstr>Марина Цветаева (1892–1941 гг.) – знаменитая русская поэтесса, прозаик, переводчик, которая своим творчеством оставила яркий след в литературе 20 века.</vt:lpstr>
      <vt:lpstr>Как зовут девочку, попавшую в страну чудес в сказке Льюиса Кэррола?</vt:lpstr>
      <vt:lpstr>Алиса</vt:lpstr>
      <vt:lpstr>Как зовут героиню сказки Г.Х. Андерсена «Дикие лебеди»?</vt:lpstr>
      <vt:lpstr>Элиза</vt:lpstr>
      <vt:lpstr>Назовите имя древнеримской богини цветов</vt:lpstr>
      <vt:lpstr>Флора</vt:lpstr>
      <vt:lpstr>Эта сказка начинается так:  «Три девицы под окном пряли поздно вечерком…».  Как называется сказка и кто ее написал? </vt:lpstr>
      <vt:lpstr> «Сказка о царе Салтане» (А.С. Пушкин)</vt:lpstr>
      <vt:lpstr>Мораль классической версии этой сказки заканчивается словами автора: «Но волк, увы, чем кажется скромней, тем он всегда лукавей и страшней». Как называется сказка? </vt:lpstr>
      <vt:lpstr>«Красная шапочка» (Ш. Перро)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Гость</dc:creator>
  <cp:lastModifiedBy>Пользователь Windows</cp:lastModifiedBy>
  <cp:revision>224</cp:revision>
  <dcterms:created xsi:type="dcterms:W3CDTF">2020-04-16T16:19:25Z</dcterms:created>
  <dcterms:modified xsi:type="dcterms:W3CDTF">2021-03-01T15:16:31Z</dcterms:modified>
</cp:coreProperties>
</file>